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739" r:id="rId5"/>
  </p:sldMasterIdLst>
  <p:notesMasterIdLst>
    <p:notesMasterId r:id="rId17"/>
  </p:notesMasterIdLst>
  <p:handoutMasterIdLst>
    <p:handoutMasterId r:id="rId18"/>
  </p:handoutMasterIdLst>
  <p:sldIdLst>
    <p:sldId id="523" r:id="rId6"/>
    <p:sldId id="1461" r:id="rId7"/>
    <p:sldId id="1447" r:id="rId8"/>
    <p:sldId id="258" r:id="rId9"/>
    <p:sldId id="1420" r:id="rId10"/>
    <p:sldId id="1463" r:id="rId11"/>
    <p:sldId id="1465" r:id="rId12"/>
    <p:sldId id="1467" r:id="rId13"/>
    <p:sldId id="1466" r:id="rId14"/>
    <p:sldId id="1460" r:id="rId15"/>
    <p:sldId id="1457" r:id="rId16"/>
  </p:sldIdLst>
  <p:sldSz cx="9144000" cy="6858000" type="screen4x3"/>
  <p:notesSz cx="6797675" cy="98726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146"/>
    <a:srgbClr val="4B4C44"/>
    <a:srgbClr val="D7D7D7"/>
    <a:srgbClr val="CCCC00"/>
    <a:srgbClr val="808000"/>
    <a:srgbClr val="F4A78C"/>
    <a:srgbClr val="ACF4E2"/>
    <a:srgbClr val="ACF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76" autoAdjust="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1920" y="-90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38" tIns="43768" rIns="87538" bIns="4376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100">
                <a:latin typeface="Time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150" y="0"/>
            <a:ext cx="29178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38" tIns="43768" rIns="87538" bIns="4376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>
                <a:latin typeface="Time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21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1941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38" tIns="43768" rIns="87538" bIns="4376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100">
                <a:latin typeface="Time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21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150" y="9409113"/>
            <a:ext cx="291782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38" tIns="43768" rIns="87538" bIns="43768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8119A7F-6F5A-44D1-B018-6BC851E977EE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1" tIns="47411" rIns="94821" bIns="47411" numCol="1" anchor="t" anchorCtr="0" compatLnSpc="1">
            <a:prstTxWarp prst="textNoShape">
              <a:avLst/>
            </a:prstTxWarp>
          </a:bodyPr>
          <a:lstStyle>
            <a:lvl1pPr defTabSz="948400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1" tIns="47411" rIns="94821" bIns="47411" numCol="1" anchor="t" anchorCtr="0" compatLnSpc="1">
            <a:prstTxWarp prst="textNoShape">
              <a:avLst/>
            </a:prstTxWarp>
          </a:bodyPr>
          <a:lstStyle>
            <a:lvl1pPr algn="r" defTabSz="948400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4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1" tIns="47411" rIns="94821" bIns="474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394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1" tIns="47411" rIns="94821" bIns="47411" numCol="1" anchor="b" anchorCtr="0" compatLnSpc="1">
            <a:prstTxWarp prst="textNoShape">
              <a:avLst/>
            </a:prstTxWarp>
          </a:bodyPr>
          <a:lstStyle>
            <a:lvl1pPr defTabSz="948400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94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1" tIns="47411" rIns="94821" bIns="47411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fld id="{41D29240-16AA-4B68-83F3-255DD216CA68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3150FE-E44D-4EE0-BF02-F9536E97408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49432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F7822-781D-479E-8549-CE4F88394B1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09774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5A9BA-0B36-4B37-B2C6-9D2044CAB651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05724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BF11E1-432D-4AE7-AEBF-3F4A40498156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841141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DF84-4717-44BF-B550-B7771DE579A9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830731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141126-8C71-4A0E-A17D-686A620CB938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83790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B8F1B-2329-42CB-806D-209119BC4F07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59655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7BA4A-23B8-4AC0-99FF-154993110873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46988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C5C26A-BAD1-4D6F-B19E-191EAE55645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814206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8027B3-BBD0-4B48-8D36-5C806A35BA4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49435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E03EB-C18F-4757-87FF-18E5EDD35F62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237526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84817E-3CAA-43D5-8889-6AAE580EFB5D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539696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C13C1-5C3B-4AA3-8E92-DA5A33C5B141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7C66B-4242-4626-BE47-3B0595B92FA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879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586CC-D81F-49E7-8879-F6E893467948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D663-9FEB-4F83-BE61-E65391C07FA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62372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B63CE-D40D-448F-A4C8-BDE1AF22D6C3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09E5E-CCCE-4FAD-B1E9-5E44BFC7A09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48354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D9DAD-F48C-4A29-AD02-16B9EBD81DBC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DD034-3C25-4B1D-958F-0B6D280A5D9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37587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058AF-57F9-406D-9703-35A31403B15C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66338-24AD-4386-9638-EA4F1B89596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3050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24D6-1BF5-42A2-B646-D6454564D3BA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56CE7-907F-4DED-A9D1-2A21AE6EB5B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06104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3459D-F233-4117-8347-B42556C8D5FD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BE5C0-0943-462D-ACC0-8810487BA55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74043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9B139-1B0F-49AE-A9FC-4518C22282C1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476E7-5675-4748-96D7-01BA51DB338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14842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CAE29-521F-4889-85CC-7325110960E6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06DD9-460B-4584-BD84-EFE8869C140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46937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9B3B-1875-4C02-8D49-D0FC1D446FAB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01704-96F6-4866-883A-1D8339B447F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13204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4A642-FAB4-4C76-B122-4FDE417EE293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E60B9-A9A5-4C14-A9B1-6A1BF23E887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0245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Clic para editar estilo título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B5F540-B496-4700-868F-0006D7669B55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Marcador de texto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los estilos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B78B4F-5D77-4CE6-B1D4-054FE41B313B}" type="datetime1">
              <a:rPr lang="es-ES"/>
              <a:pPr>
                <a:defRPr/>
              </a:pPr>
              <a:t>26/01/2021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5351D17E-FC8E-4799-9ADD-CB838DDCFECF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9"/>
          <p:cNvSpPr>
            <a:spLocks noChangeArrowheads="1"/>
          </p:cNvSpPr>
          <p:nvPr/>
        </p:nvSpPr>
        <p:spPr bwMode="auto">
          <a:xfrm>
            <a:off x="581025" y="1196975"/>
            <a:ext cx="52149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2800" b="1">
                <a:latin typeface="Century Gothic" panose="020B0502020202020204" pitchFamily="34" charset="0"/>
                <a:cs typeface="Arial" panose="020B0604020202020204" pitchFamily="34" charset="0"/>
              </a:rPr>
              <a:t>Papel de los clusters en la </a:t>
            </a:r>
            <a:r>
              <a:rPr lang="es-ES" altLang="es-ES" sz="2800" b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internacionalización </a:t>
            </a:r>
            <a:r>
              <a:rPr lang="es-ES" altLang="es-ES" sz="2800" b="1">
                <a:latin typeface="Century Gothic" panose="020B0502020202020204" pitchFamily="34" charset="0"/>
                <a:cs typeface="Arial" panose="020B0604020202020204" pitchFamily="34" charset="0"/>
              </a:rPr>
              <a:t>de las empresas</a:t>
            </a:r>
            <a:endParaRPr lang="es-ES" altLang="es-ES" sz="24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24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Century Gothic" panose="020B0502020202020204" pitchFamily="34" charset="0"/>
                <a:cs typeface="Arial" panose="020B0604020202020204" pitchFamily="34" charset="0"/>
              </a:rPr>
              <a:t>Octubre 2020</a:t>
            </a:r>
          </a:p>
        </p:txBody>
      </p:sp>
      <p:pic>
        <p:nvPicPr>
          <p:cNvPr id="5123" name="Imagen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73463"/>
            <a:ext cx="193198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Imagen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6188075"/>
            <a:ext cx="485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Imagen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6188075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Imagen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6188075"/>
            <a:ext cx="520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Imagen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6121400"/>
            <a:ext cx="14557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2" descr="logo-AEI-cluster - CLUSTER FOOD+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159500"/>
            <a:ext cx="13350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7 Imagen" descr="desarrollo_economico_hori_colo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6156325"/>
            <a:ext cx="25209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5BA146"/>
              </a:solidFill>
              <a:latin typeface="Calibri" panose="020F0502020204030204" pitchFamily="34" charset="0"/>
            </a:endParaRPr>
          </a:p>
        </p:txBody>
      </p:sp>
      <p:cxnSp>
        <p:nvCxnSpPr>
          <p:cNvPr id="5131" name="Conector recto 17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32" name="Imagen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33" name="Conector recto 20"/>
          <p:cNvCxnSpPr>
            <a:cxnSpLocks/>
          </p:cNvCxnSpPr>
          <p:nvPr/>
        </p:nvCxnSpPr>
        <p:spPr bwMode="auto">
          <a:xfrm flipV="1">
            <a:off x="0" y="600392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Conector recto 21"/>
          <p:cNvCxnSpPr>
            <a:cxnSpLocks/>
          </p:cNvCxnSpPr>
          <p:nvPr/>
        </p:nvCxnSpPr>
        <p:spPr bwMode="auto">
          <a:xfrm flipV="1">
            <a:off x="-14288" y="5932488"/>
            <a:ext cx="9144001" cy="1270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35" name="Marcador de contenido 5" descr="Imagen que contiene dibujo&#10;&#10;Descripción generada automáticament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115888"/>
            <a:ext cx="8826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9"/>
          <p:cNvGraphicFramePr>
            <a:graphicFrameLocks noGrp="1"/>
          </p:cNvGraphicFramePr>
          <p:nvPr/>
        </p:nvGraphicFramePr>
        <p:xfrm>
          <a:off x="385763" y="1196975"/>
          <a:ext cx="7489825" cy="792163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7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Misión 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Cluster Habic: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49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CuadroTexto 1"/>
          <p:cNvSpPr txBox="1">
            <a:spLocks noChangeArrowheads="1"/>
          </p:cNvSpPr>
          <p:nvPr/>
        </p:nvSpPr>
        <p:spPr bwMode="auto">
          <a:xfrm>
            <a:off x="385763" y="2133600"/>
            <a:ext cx="8218487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s-ES" altLang="es-ES" sz="2400" b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Apoyar a las empresas </a:t>
            </a:r>
            <a:r>
              <a:rPr lang="es-ES" altLang="es-ES" sz="180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sector del Hábitat en la generación de ventajas competitivas a través de la </a:t>
            </a:r>
            <a:r>
              <a:rPr lang="es-ES" altLang="es-ES" sz="2400" b="1">
                <a:solidFill>
                  <a:srgbClr val="5BA14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cooperación, innovación e </a:t>
            </a:r>
            <a:r>
              <a:rPr lang="es-ES" altLang="es-ES" sz="2400" b="1" u="sng">
                <a:solidFill>
                  <a:srgbClr val="5BA14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internacionalización</a:t>
            </a:r>
            <a:r>
              <a:rPr lang="es-ES" altLang="es-ES" sz="240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altLang="es-ES" sz="180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creando </a:t>
            </a:r>
            <a:r>
              <a:rPr lang="es-ES" altLang="es-ES" sz="2400" b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nuevos valores</a:t>
            </a:r>
            <a:r>
              <a:rPr lang="es-ES" altLang="es-ES" sz="180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visibles para los usuarios y contribuyendo a la consecución de los </a:t>
            </a:r>
            <a:r>
              <a:rPr lang="es-ES" altLang="es-ES" sz="2400" b="1">
                <a:solidFill>
                  <a:srgbClr val="5BA14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 de Desarrollo Sostenible </a:t>
            </a: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s-ES" altLang="es-ES" sz="180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(Fuente: Plan Estratégico Habic 2020-2023).</a:t>
            </a:r>
          </a:p>
          <a:p>
            <a:pPr>
              <a:spcBef>
                <a:spcPct val="0"/>
              </a:spcBef>
              <a:buFontTx/>
              <a:buNone/>
            </a:pPr>
            <a:endParaRPr lang="es-ES" altLang="es-ES" sz="18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152" name="Conector recto 7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153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uadroTexto 9"/>
          <p:cNvSpPr txBox="1">
            <a:spLocks noChangeArrowheads="1"/>
          </p:cNvSpPr>
          <p:nvPr/>
        </p:nvSpPr>
        <p:spPr bwMode="auto">
          <a:xfrm>
            <a:off x="401638" y="1933575"/>
            <a:ext cx="5294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2400" b="1">
                <a:solidFill>
                  <a:srgbClr val="000000"/>
                </a:solidFill>
                <a:latin typeface="Century Gothic" panose="020B0502020202020204" pitchFamily="34" charset="0"/>
              </a:rPr>
              <a:t>102</a:t>
            </a:r>
            <a:r>
              <a:rPr lang="es-ES" altLang="es-ES" sz="1800" b="1">
                <a:solidFill>
                  <a:srgbClr val="000000"/>
                </a:solidFill>
                <a:latin typeface="Century Gothic" panose="020B0502020202020204" pitchFamily="34" charset="0"/>
              </a:rPr>
              <a:t> empresas </a:t>
            </a: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asociadas</a:t>
            </a:r>
          </a:p>
        </p:txBody>
      </p:sp>
      <p:sp>
        <p:nvSpPr>
          <p:cNvPr id="7171" name="CuadroTexto 10"/>
          <p:cNvSpPr txBox="1">
            <a:spLocks noChangeArrowheads="1"/>
          </p:cNvSpPr>
          <p:nvPr/>
        </p:nvSpPr>
        <p:spPr bwMode="auto">
          <a:xfrm>
            <a:off x="425450" y="3759200"/>
            <a:ext cx="4767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2400" b="1">
                <a:solidFill>
                  <a:srgbClr val="000000"/>
                </a:solidFill>
                <a:latin typeface="Century Gothic" panose="020B0502020202020204" pitchFamily="34" charset="0"/>
              </a:rPr>
              <a:t>80 </a:t>
            </a: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empresas</a:t>
            </a:r>
            <a:r>
              <a:rPr lang="es-ES" altLang="es-ES" sz="1800" b="1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industriales</a:t>
            </a:r>
          </a:p>
        </p:txBody>
      </p:sp>
      <p:sp>
        <p:nvSpPr>
          <p:cNvPr id="7172" name="CuadroTexto 12"/>
          <p:cNvSpPr txBox="1">
            <a:spLocks noChangeArrowheads="1"/>
          </p:cNvSpPr>
          <p:nvPr/>
        </p:nvSpPr>
        <p:spPr bwMode="auto">
          <a:xfrm>
            <a:off x="414338" y="4246563"/>
            <a:ext cx="52816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Principalmente </a:t>
            </a:r>
            <a:r>
              <a:rPr lang="es-ES" altLang="es-ES" sz="2400" b="1">
                <a:solidFill>
                  <a:srgbClr val="000000"/>
                </a:solidFill>
                <a:latin typeface="Century Gothic" panose="020B0502020202020204" pitchFamily="34" charset="0"/>
              </a:rPr>
              <a:t>PYMES</a:t>
            </a: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 y con </a:t>
            </a: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producto propio-final</a:t>
            </a:r>
          </a:p>
        </p:txBody>
      </p:sp>
      <p:sp>
        <p:nvSpPr>
          <p:cNvPr id="7173" name="CuadroTexto 13"/>
          <p:cNvSpPr txBox="1">
            <a:spLocks noChangeArrowheads="1"/>
          </p:cNvSpPr>
          <p:nvPr/>
        </p:nvSpPr>
        <p:spPr bwMode="auto">
          <a:xfrm>
            <a:off x="401638" y="2408238"/>
            <a:ext cx="52943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Empresas del sector cuyo ámbito de actuación es el equipamiento de </a:t>
            </a: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colectividades, hogar, hospitales, hoteles, oficinas </a:t>
            </a:r>
            <a:r>
              <a:rPr lang="es-ES" altLang="es-ES" sz="1800">
                <a:solidFill>
                  <a:srgbClr val="5BA146"/>
                </a:solidFill>
                <a:latin typeface="Century Gothic" panose="020B0502020202020204" pitchFamily="34" charset="0"/>
              </a:rPr>
              <a:t>y </a:t>
            </a: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entornos de trabajo</a:t>
            </a:r>
            <a:r>
              <a:rPr lang="es-ES" altLang="es-ES" sz="1800">
                <a:solidFill>
                  <a:srgbClr val="5BA146"/>
                </a:solidFill>
                <a:latin typeface="Century Gothic" panose="020B0502020202020204" pitchFamily="34" charset="0"/>
              </a:rPr>
              <a:t>.</a:t>
            </a: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</a:endParaRPr>
          </a:p>
        </p:txBody>
      </p:sp>
      <p:sp>
        <p:nvSpPr>
          <p:cNvPr id="7174" name="CuadroTexto 14"/>
          <p:cNvSpPr txBox="1">
            <a:spLocks noChangeArrowheads="1"/>
          </p:cNvSpPr>
          <p:nvPr/>
        </p:nvSpPr>
        <p:spPr bwMode="auto">
          <a:xfrm>
            <a:off x="434975" y="5078413"/>
            <a:ext cx="52609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Se abarca </a:t>
            </a:r>
            <a:r>
              <a:rPr lang="es-ES" altLang="es-ES" sz="2400" b="1">
                <a:solidFill>
                  <a:srgbClr val="000000"/>
                </a:solidFill>
                <a:latin typeface="Century Gothic" panose="020B0502020202020204" pitchFamily="34" charset="0"/>
              </a:rPr>
              <a:t>toda la cadena de valor</a:t>
            </a: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: materias primas, recubrimientos, mecanismos y herrajes, subcontratistas/talleres auxiliares, empresas producto final, y distribución</a:t>
            </a:r>
            <a:endParaRPr lang="es-ES" altLang="es-ES" sz="1800" b="1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175" name="Imagen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1281113"/>
            <a:ext cx="855663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Imagen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5" y="2290763"/>
            <a:ext cx="5651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Imagen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213" y="2974975"/>
            <a:ext cx="86836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Imagen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3822700"/>
            <a:ext cx="77152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Imagen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4754563"/>
            <a:ext cx="75882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0" name="CuadroTexto 22"/>
          <p:cNvSpPr txBox="1">
            <a:spLocks noChangeArrowheads="1"/>
          </p:cNvSpPr>
          <p:nvPr/>
        </p:nvSpPr>
        <p:spPr bwMode="auto">
          <a:xfrm>
            <a:off x="7264400" y="1519238"/>
            <a:ext cx="1673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Fabricantes</a:t>
            </a:r>
          </a:p>
        </p:txBody>
      </p:sp>
      <p:sp>
        <p:nvSpPr>
          <p:cNvPr id="7181" name="CuadroTexto 23"/>
          <p:cNvSpPr txBox="1">
            <a:spLocks noChangeArrowheads="1"/>
          </p:cNvSpPr>
          <p:nvPr/>
        </p:nvSpPr>
        <p:spPr bwMode="auto">
          <a:xfrm>
            <a:off x="7267575" y="2293938"/>
            <a:ext cx="1182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Editoras</a:t>
            </a:r>
          </a:p>
        </p:txBody>
      </p:sp>
      <p:sp>
        <p:nvSpPr>
          <p:cNvPr id="7182" name="CuadroTexto 24"/>
          <p:cNvSpPr txBox="1">
            <a:spLocks noChangeArrowheads="1"/>
          </p:cNvSpPr>
          <p:nvPr/>
        </p:nvSpPr>
        <p:spPr bwMode="auto">
          <a:xfrm>
            <a:off x="7264400" y="3046413"/>
            <a:ext cx="1673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Arquitectos y diseñadores</a:t>
            </a:r>
          </a:p>
        </p:txBody>
      </p:sp>
      <p:sp>
        <p:nvSpPr>
          <p:cNvPr id="7183" name="CuadroTexto 25"/>
          <p:cNvSpPr txBox="1">
            <a:spLocks noChangeArrowheads="1"/>
          </p:cNvSpPr>
          <p:nvPr/>
        </p:nvSpPr>
        <p:spPr bwMode="auto">
          <a:xfrm>
            <a:off x="7264400" y="3876675"/>
            <a:ext cx="1673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Centros tecnológicos</a:t>
            </a:r>
          </a:p>
        </p:txBody>
      </p:sp>
      <p:sp>
        <p:nvSpPr>
          <p:cNvPr id="7184" name="CuadroTexto 26"/>
          <p:cNvSpPr txBox="1">
            <a:spLocks noChangeArrowheads="1"/>
          </p:cNvSpPr>
          <p:nvPr/>
        </p:nvSpPr>
        <p:spPr bwMode="auto">
          <a:xfrm>
            <a:off x="7264400" y="4754563"/>
            <a:ext cx="1673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</a:rPr>
              <a:t>Centros tecnológicos</a:t>
            </a:r>
          </a:p>
        </p:txBody>
      </p:sp>
      <p:sp>
        <p:nvSpPr>
          <p:cNvPr id="7185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</a:endParaRPr>
          </a:p>
        </p:txBody>
      </p:sp>
      <p:pic>
        <p:nvPicPr>
          <p:cNvPr id="718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87" name="Conector recto 31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6" name="Group 9"/>
          <p:cNvGraphicFramePr>
            <a:graphicFrameLocks noGrp="1"/>
          </p:cNvGraphicFramePr>
          <p:nvPr/>
        </p:nvGraphicFramePr>
        <p:xfrm>
          <a:off x="385763" y="1196975"/>
          <a:ext cx="2797175" cy="792163"/>
        </p:xfrm>
        <a:graphic>
          <a:graphicData uri="http://schemas.openxmlformats.org/drawingml/2006/table">
            <a:tbl>
              <a:tblPr/>
              <a:tblGrid>
                <a:gridCol w="279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7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Estructura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Habic: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91" name="Imagen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</a:endParaRPr>
          </a:p>
        </p:txBody>
      </p:sp>
      <p:pic>
        <p:nvPicPr>
          <p:cNvPr id="8195" name="Marcador de contenido 5" descr="Imagen que contiene dibujo&#10;&#10;Descripción generada automáticament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59738" y="115888"/>
            <a:ext cx="882650" cy="420687"/>
          </a:xfrm>
        </p:spPr>
      </p:pic>
      <p:pic>
        <p:nvPicPr>
          <p:cNvPr id="9221" name="Imagen 7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0714" y="1789619"/>
            <a:ext cx="1127125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2" name="Imagen 8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09788" y="1732469"/>
            <a:ext cx="87947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3" name="Imagen 9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68789" y="1960866"/>
            <a:ext cx="68262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4" name="Imagen 10"/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40215" y="1971676"/>
            <a:ext cx="941388" cy="855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5" name="Imagen 11"/>
          <p:cNvPicPr>
            <a:picLocks noChangeAspect="1" noChangeArrowheads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53972" y="2057907"/>
            <a:ext cx="946150" cy="6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6" name="Imagen 12"/>
          <p:cNvPicPr>
            <a:picLocks noChangeAspect="1" noChangeArrowheads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73988" y="1918207"/>
            <a:ext cx="87947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7" name="Imagen 13"/>
          <p:cNvPicPr>
            <a:picLocks noChangeAspect="1" noChangeArrowheads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8992" y="4165881"/>
            <a:ext cx="742950" cy="78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8" name="Imagen 14"/>
          <p:cNvPicPr>
            <a:picLocks noChangeAspect="1" noChangeArrowheads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039232" y="4072137"/>
            <a:ext cx="1008062" cy="87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9" name="Imagen 15"/>
          <p:cNvPicPr>
            <a:picLocks noChangeAspect="1" noChangeArrowheads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9224" y="4109525"/>
            <a:ext cx="7302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0" name="Imagen 17"/>
          <p:cNvPicPr>
            <a:picLocks noChangeAspect="1" noChangeArrowheads="1"/>
          </p:cNvPicPr>
          <p:nvPr/>
        </p:nvPicPr>
        <p:blipFill>
          <a:blip r:embed="rId1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32551" y="3934171"/>
            <a:ext cx="838200" cy="86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1" name="Imagen 18"/>
          <p:cNvPicPr>
            <a:picLocks noChangeAspect="1" noChangeArrowheads="1"/>
          </p:cNvPicPr>
          <p:nvPr/>
        </p:nvPicPr>
        <p:blipFill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63680" y="3992909"/>
            <a:ext cx="958850" cy="850900"/>
          </a:xfrm>
          <a:prstGeom prst="rect">
            <a:avLst/>
          </a:prstGeom>
          <a:noFill/>
          <a:ln>
            <a:noFill/>
          </a:ln>
        </p:spPr>
      </p:pic>
      <p:sp>
        <p:nvSpPr>
          <p:cNvPr id="8207" name="CuadroTexto 19"/>
          <p:cNvSpPr txBox="1">
            <a:spLocks noChangeArrowheads="1"/>
          </p:cNvSpPr>
          <p:nvPr/>
        </p:nvSpPr>
        <p:spPr bwMode="auto">
          <a:xfrm>
            <a:off x="196850" y="2822575"/>
            <a:ext cx="1546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Revestimientos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de suelos y techos </a:t>
            </a:r>
          </a:p>
        </p:txBody>
      </p:sp>
      <p:sp>
        <p:nvSpPr>
          <p:cNvPr id="8208" name="CuadroTexto 20"/>
          <p:cNvSpPr txBox="1">
            <a:spLocks noChangeArrowheads="1"/>
          </p:cNvSpPr>
          <p:nvPr/>
        </p:nvSpPr>
        <p:spPr bwMode="auto">
          <a:xfrm>
            <a:off x="1820863" y="2816225"/>
            <a:ext cx="1544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Revestimientos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de paredes</a:t>
            </a:r>
          </a:p>
        </p:txBody>
      </p:sp>
      <p:sp>
        <p:nvSpPr>
          <p:cNvPr id="8209" name="CuadroTexto 21"/>
          <p:cNvSpPr txBox="1">
            <a:spLocks noChangeArrowheads="1"/>
          </p:cNvSpPr>
          <p:nvPr/>
        </p:nvSpPr>
        <p:spPr bwMode="auto">
          <a:xfrm>
            <a:off x="3735388" y="2832100"/>
            <a:ext cx="782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Puertas</a:t>
            </a:r>
          </a:p>
        </p:txBody>
      </p:sp>
      <p:sp>
        <p:nvSpPr>
          <p:cNvPr id="8210" name="CuadroTexto 22"/>
          <p:cNvSpPr txBox="1">
            <a:spLocks noChangeArrowheads="1"/>
          </p:cNvSpPr>
          <p:nvPr/>
        </p:nvSpPr>
        <p:spPr bwMode="auto">
          <a:xfrm>
            <a:off x="4962525" y="2840038"/>
            <a:ext cx="1114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Sistemas de control y acceso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6221413" y="2852738"/>
            <a:ext cx="154463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Domótica</a:t>
            </a:r>
            <a:endParaRPr lang="es-ES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8212" name="CuadroTexto 24"/>
          <p:cNvSpPr txBox="1">
            <a:spLocks noChangeArrowheads="1"/>
          </p:cNvSpPr>
          <p:nvPr/>
        </p:nvSpPr>
        <p:spPr bwMode="auto">
          <a:xfrm>
            <a:off x="7470775" y="2851150"/>
            <a:ext cx="1546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Sistemas de separación</a:t>
            </a:r>
          </a:p>
        </p:txBody>
      </p:sp>
      <p:sp>
        <p:nvSpPr>
          <p:cNvPr id="8213" name="CuadroTexto 25"/>
          <p:cNvSpPr txBox="1">
            <a:spLocks noChangeArrowheads="1"/>
          </p:cNvSpPr>
          <p:nvPr/>
        </p:nvSpPr>
        <p:spPr bwMode="auto">
          <a:xfrm>
            <a:off x="180975" y="5073650"/>
            <a:ext cx="16684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Almacenamiento</a:t>
            </a:r>
          </a:p>
        </p:txBody>
      </p:sp>
      <p:sp>
        <p:nvSpPr>
          <p:cNvPr id="8214" name="CuadroTexto 26"/>
          <p:cNvSpPr txBox="1">
            <a:spLocks noChangeArrowheads="1"/>
          </p:cNvSpPr>
          <p:nvPr/>
        </p:nvSpPr>
        <p:spPr bwMode="auto">
          <a:xfrm>
            <a:off x="1905000" y="5084763"/>
            <a:ext cx="1277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Sistemas de cerradura</a:t>
            </a:r>
          </a:p>
        </p:txBody>
      </p:sp>
      <p:sp>
        <p:nvSpPr>
          <p:cNvPr id="8215" name="CuadroTexto 27"/>
          <p:cNvSpPr txBox="1">
            <a:spLocks noChangeArrowheads="1"/>
          </p:cNvSpPr>
          <p:nvPr/>
        </p:nvSpPr>
        <p:spPr bwMode="auto">
          <a:xfrm>
            <a:off x="3511550" y="5078413"/>
            <a:ext cx="11144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Mobiliario</a:t>
            </a:r>
          </a:p>
        </p:txBody>
      </p:sp>
      <p:sp>
        <p:nvSpPr>
          <p:cNvPr id="8216" name="CuadroTexto 28"/>
          <p:cNvSpPr txBox="1">
            <a:spLocks noChangeArrowheads="1"/>
          </p:cNvSpPr>
          <p:nvPr/>
        </p:nvSpPr>
        <p:spPr bwMode="auto">
          <a:xfrm>
            <a:off x="5027613" y="5091113"/>
            <a:ext cx="1114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Equipamiento para hostelería</a:t>
            </a:r>
          </a:p>
        </p:txBody>
      </p:sp>
      <p:pic>
        <p:nvPicPr>
          <p:cNvPr id="9242" name="Imagen 29"/>
          <p:cNvPicPr>
            <a:picLocks noChangeAspect="1" noChangeArrowheads="1"/>
          </p:cNvPicPr>
          <p:nvPr/>
        </p:nvPicPr>
        <p:blipFill>
          <a:blip r:embed="rId1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54926" y="4045663"/>
            <a:ext cx="612775" cy="919162"/>
          </a:xfrm>
          <a:prstGeom prst="rect">
            <a:avLst/>
          </a:prstGeom>
          <a:noFill/>
          <a:ln>
            <a:noFill/>
          </a:ln>
        </p:spPr>
      </p:pic>
      <p:sp>
        <p:nvSpPr>
          <p:cNvPr id="8218" name="CuadroTexto 30"/>
          <p:cNvSpPr txBox="1">
            <a:spLocks noChangeArrowheads="1"/>
          </p:cNvSpPr>
          <p:nvPr/>
        </p:nvSpPr>
        <p:spPr bwMode="auto">
          <a:xfrm>
            <a:off x="6372225" y="5102225"/>
            <a:ext cx="11144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Madera</a:t>
            </a:r>
          </a:p>
        </p:txBody>
      </p:sp>
      <p:sp>
        <p:nvSpPr>
          <p:cNvPr id="8219" name="CuadroTexto 31"/>
          <p:cNvSpPr txBox="1">
            <a:spLocks noChangeArrowheads="1"/>
          </p:cNvSpPr>
          <p:nvPr/>
        </p:nvSpPr>
        <p:spPr bwMode="auto">
          <a:xfrm>
            <a:off x="7608888" y="5073650"/>
            <a:ext cx="1268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200" b="1">
                <a:solidFill>
                  <a:srgbClr val="000000"/>
                </a:solidFill>
                <a:latin typeface="Century Gothic" panose="020B0502020202020204" pitchFamily="34" charset="0"/>
              </a:rPr>
              <a:t>Sistemas de alumbramiento</a:t>
            </a:r>
          </a:p>
        </p:txBody>
      </p:sp>
      <p:cxnSp>
        <p:nvCxnSpPr>
          <p:cNvPr id="8220" name="Conector recto 36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" name="Group 9"/>
          <p:cNvGraphicFramePr>
            <a:graphicFrameLocks noGrp="1"/>
          </p:cNvGraphicFramePr>
          <p:nvPr/>
        </p:nvGraphicFramePr>
        <p:xfrm>
          <a:off x="385763" y="1196975"/>
          <a:ext cx="7489825" cy="792163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7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Tipología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empresas: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224" name="Imagen 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/>
            <a:endParaRPr lang="es-ES" altLang="es-E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Line 17"/>
          <p:cNvSpPr>
            <a:spLocks noChangeShapeType="1"/>
          </p:cNvSpPr>
          <p:nvPr/>
        </p:nvSpPr>
        <p:spPr bwMode="auto">
          <a:xfrm flipH="1">
            <a:off x="4330700" y="1931988"/>
            <a:ext cx="1588" cy="1555750"/>
          </a:xfrm>
          <a:prstGeom prst="line">
            <a:avLst/>
          </a:prstGeom>
          <a:noFill/>
          <a:ln w="25400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21" name="Text Box 18"/>
          <p:cNvSpPr txBox="1">
            <a:spLocks noChangeArrowheads="1"/>
          </p:cNvSpPr>
          <p:nvPr/>
        </p:nvSpPr>
        <p:spPr bwMode="auto">
          <a:xfrm>
            <a:off x="3776663" y="1701800"/>
            <a:ext cx="1160462" cy="574675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ts val="300"/>
              </a:spcBef>
              <a:spcAft>
                <a:spcPts val="300"/>
              </a:spcAft>
            </a:pPr>
            <a:r>
              <a:rPr lang="es-ES" altLang="es-ES" sz="1400" b="1">
                <a:solidFill>
                  <a:srgbClr val="FFFFFF"/>
                </a:solidFill>
                <a:latin typeface="Century Gothic" panose="020B0502020202020204" pitchFamily="34" charset="0"/>
              </a:rPr>
              <a:t>Asamblea General</a:t>
            </a:r>
            <a:endParaRPr lang="es-ES" altLang="es-ES" sz="1400" b="1">
              <a:latin typeface="Century Gothic" panose="020B0502020202020204" pitchFamily="34" charset="0"/>
            </a:endParaRPr>
          </a:p>
        </p:txBody>
      </p:sp>
      <p:sp>
        <p:nvSpPr>
          <p:cNvPr id="9222" name="Text Box 19"/>
          <p:cNvSpPr txBox="1">
            <a:spLocks noChangeArrowheads="1"/>
          </p:cNvSpPr>
          <p:nvPr/>
        </p:nvSpPr>
        <p:spPr bwMode="auto">
          <a:xfrm>
            <a:off x="3516313" y="2492375"/>
            <a:ext cx="1657350" cy="504825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1">
                <a:solidFill>
                  <a:srgbClr val="C0C0C0"/>
                </a:solidFill>
                <a:latin typeface="Century Gothic" panose="020B0502020202020204" pitchFamily="34" charset="0"/>
              </a:rPr>
              <a:t>Presidente</a:t>
            </a:r>
          </a:p>
          <a:p>
            <a:pPr algn="ctr" eaLnBrk="1" hangingPunct="1"/>
            <a:r>
              <a:rPr lang="es-ES" altLang="es-ES" sz="1400" b="1">
                <a:solidFill>
                  <a:srgbClr val="C0C0C0"/>
                </a:solidFill>
                <a:latin typeface="Century Gothic" panose="020B0502020202020204" pitchFamily="34" charset="0"/>
              </a:rPr>
              <a:t>Gerente</a:t>
            </a:r>
            <a:endParaRPr lang="es-ES" altLang="es-ES" sz="1400" b="1">
              <a:latin typeface="Century Gothic" panose="020B0502020202020204" pitchFamily="34" charset="0"/>
            </a:endParaRPr>
          </a:p>
        </p:txBody>
      </p:sp>
      <p:sp>
        <p:nvSpPr>
          <p:cNvPr id="9223" name="Line 20"/>
          <p:cNvSpPr>
            <a:spLocks noChangeShapeType="1"/>
          </p:cNvSpPr>
          <p:nvPr/>
        </p:nvSpPr>
        <p:spPr bwMode="auto">
          <a:xfrm flipH="1">
            <a:off x="4329113" y="3616325"/>
            <a:ext cx="0" cy="1554163"/>
          </a:xfrm>
          <a:prstGeom prst="line">
            <a:avLst/>
          </a:prstGeom>
          <a:noFill/>
          <a:ln w="25400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24" name="Line 24"/>
          <p:cNvSpPr>
            <a:spLocks noChangeShapeType="1"/>
          </p:cNvSpPr>
          <p:nvPr/>
        </p:nvSpPr>
        <p:spPr bwMode="auto">
          <a:xfrm>
            <a:off x="4330700" y="4659313"/>
            <a:ext cx="0" cy="666750"/>
          </a:xfrm>
          <a:prstGeom prst="line">
            <a:avLst/>
          </a:prstGeom>
          <a:noFill/>
          <a:ln w="25400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25" name="Text Box 27"/>
          <p:cNvSpPr txBox="1">
            <a:spLocks noChangeArrowheads="1"/>
          </p:cNvSpPr>
          <p:nvPr/>
        </p:nvSpPr>
        <p:spPr bwMode="auto">
          <a:xfrm>
            <a:off x="700088" y="4976813"/>
            <a:ext cx="246062" cy="260350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s-ES" altLang="es-ES" sz="1200">
                <a:solidFill>
                  <a:srgbClr val="FFFFFF"/>
                </a:solidFill>
                <a:latin typeface="Times New Roman" panose="02020603050405020304" pitchFamily="18" charset="0"/>
              </a:rPr>
              <a:t>1</a:t>
            </a:r>
            <a:endParaRPr lang="es-ES" altLang="es-ES"/>
          </a:p>
        </p:txBody>
      </p:sp>
      <p:sp>
        <p:nvSpPr>
          <p:cNvPr id="9226" name="Text Box 28"/>
          <p:cNvSpPr txBox="1">
            <a:spLocks noChangeArrowheads="1"/>
          </p:cNvSpPr>
          <p:nvPr/>
        </p:nvSpPr>
        <p:spPr bwMode="auto">
          <a:xfrm>
            <a:off x="4243388" y="4997450"/>
            <a:ext cx="246062" cy="260350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s-ES" altLang="es-ES" sz="1200">
                <a:solidFill>
                  <a:srgbClr val="FFFFFF"/>
                </a:solidFill>
                <a:latin typeface="Times New Roman" panose="02020603050405020304" pitchFamily="18" charset="0"/>
              </a:rPr>
              <a:t>3</a:t>
            </a:r>
            <a:endParaRPr lang="es-ES" altLang="es-ES"/>
          </a:p>
        </p:txBody>
      </p:sp>
      <p:sp>
        <p:nvSpPr>
          <p:cNvPr id="9227" name="Text Box 29"/>
          <p:cNvSpPr txBox="1">
            <a:spLocks noChangeArrowheads="1"/>
          </p:cNvSpPr>
          <p:nvPr/>
        </p:nvSpPr>
        <p:spPr bwMode="auto">
          <a:xfrm>
            <a:off x="6099175" y="4986338"/>
            <a:ext cx="246063" cy="260350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s-ES" altLang="es-ES" sz="1200">
                <a:solidFill>
                  <a:srgbClr val="FFFFFF"/>
                </a:solidFill>
                <a:latin typeface="Times New Roman" panose="02020603050405020304" pitchFamily="18" charset="0"/>
              </a:rPr>
              <a:t>4</a:t>
            </a:r>
            <a:endParaRPr lang="es-ES" altLang="es-ES"/>
          </a:p>
        </p:txBody>
      </p:sp>
      <p:sp>
        <p:nvSpPr>
          <p:cNvPr id="9228" name="Text Box 32"/>
          <p:cNvSpPr txBox="1">
            <a:spLocks noChangeArrowheads="1"/>
          </p:cNvSpPr>
          <p:nvPr/>
        </p:nvSpPr>
        <p:spPr bwMode="auto">
          <a:xfrm>
            <a:off x="2085975" y="4991100"/>
            <a:ext cx="246063" cy="258763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s-ES" altLang="es-ES" sz="1200">
                <a:solidFill>
                  <a:srgbClr val="FFFFFF"/>
                </a:solidFill>
                <a:latin typeface="Times New Roman" panose="02020603050405020304" pitchFamily="18" charset="0"/>
              </a:rPr>
              <a:t>2</a:t>
            </a:r>
            <a:endParaRPr lang="es-ES" altLang="es-ES"/>
          </a:p>
        </p:txBody>
      </p:sp>
      <p:sp>
        <p:nvSpPr>
          <p:cNvPr id="9229" name="AutoShape 33"/>
          <p:cNvSpPr>
            <a:spLocks noChangeArrowheads="1"/>
          </p:cNvSpPr>
          <p:nvPr/>
        </p:nvSpPr>
        <p:spPr bwMode="auto">
          <a:xfrm>
            <a:off x="3776663" y="3241675"/>
            <a:ext cx="1169987" cy="476250"/>
          </a:xfrm>
          <a:prstGeom prst="roundRect">
            <a:avLst>
              <a:gd name="adj" fmla="val 16667"/>
            </a:avLst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3210" tIns="295200" rIns="83210" bIns="41605" anchor="ctr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1">
                <a:solidFill>
                  <a:srgbClr val="FFFFFF"/>
                </a:solidFill>
                <a:latin typeface="Century Gothic" panose="020B0502020202020204" pitchFamily="34" charset="0"/>
              </a:rPr>
              <a:t>Junta Directiva</a:t>
            </a:r>
          </a:p>
          <a:p>
            <a:pPr algn="ctr" eaLnBrk="1" hangingPunct="1"/>
            <a:endParaRPr lang="es-ES" altLang="es-ES"/>
          </a:p>
        </p:txBody>
      </p:sp>
      <p:sp>
        <p:nvSpPr>
          <p:cNvPr id="9230" name="Text Box 34"/>
          <p:cNvSpPr txBox="1">
            <a:spLocks noChangeArrowheads="1"/>
          </p:cNvSpPr>
          <p:nvPr/>
        </p:nvSpPr>
        <p:spPr bwMode="auto">
          <a:xfrm>
            <a:off x="593725" y="5229225"/>
            <a:ext cx="1266825" cy="422275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altLang="es-ES" sz="1200">
                <a:latin typeface="Century Gothic" panose="020B0502020202020204" pitchFamily="34" charset="0"/>
              </a:rPr>
              <a:t>Tecnolog</a:t>
            </a:r>
            <a:r>
              <a:rPr lang="es-ES" altLang="es-ES" sz="1200">
                <a:latin typeface="Verdana" panose="020B0604030504040204" pitchFamily="34" charset="0"/>
              </a:rPr>
              <a:t>í</a:t>
            </a:r>
            <a:r>
              <a:rPr lang="es-ES" altLang="es-ES" sz="1200">
                <a:latin typeface="Century Gothic" panose="020B0502020202020204" pitchFamily="34" charset="0"/>
              </a:rPr>
              <a:t>a</a:t>
            </a:r>
          </a:p>
          <a:p>
            <a:pPr eaLnBrk="1" hangingPunct="1"/>
            <a:endParaRPr lang="es-ES" altLang="es-ES">
              <a:latin typeface="Century Gothic" panose="020B0502020202020204" pitchFamily="34" charset="0"/>
            </a:endParaRPr>
          </a:p>
        </p:txBody>
      </p:sp>
      <p:sp>
        <p:nvSpPr>
          <p:cNvPr id="9231" name="Text Box 35"/>
          <p:cNvSpPr txBox="1">
            <a:spLocks noChangeArrowheads="1"/>
          </p:cNvSpPr>
          <p:nvPr/>
        </p:nvSpPr>
        <p:spPr bwMode="auto">
          <a:xfrm>
            <a:off x="2000250" y="5224463"/>
            <a:ext cx="1992313" cy="477837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altLang="es-ES" sz="1400" b="1">
                <a:latin typeface="Century Gothic" panose="020B0502020202020204" pitchFamily="34" charset="0"/>
              </a:rPr>
              <a:t>Internacionalizaci</a:t>
            </a:r>
            <a:r>
              <a:rPr lang="es-ES" altLang="es-ES" sz="1400" b="1">
                <a:latin typeface="Verdana" panose="020B0604030504040204" pitchFamily="34" charset="0"/>
              </a:rPr>
              <a:t>ó</a:t>
            </a:r>
            <a:r>
              <a:rPr lang="es-ES" altLang="es-ES" sz="1400" b="1">
                <a:latin typeface="Century Gothic" panose="020B0502020202020204" pitchFamily="34" charset="0"/>
              </a:rPr>
              <a:t>n</a:t>
            </a:r>
          </a:p>
        </p:txBody>
      </p:sp>
      <p:sp>
        <p:nvSpPr>
          <p:cNvPr id="9232" name="Text Box 36"/>
          <p:cNvSpPr txBox="1">
            <a:spLocks noChangeArrowheads="1"/>
          </p:cNvSpPr>
          <p:nvPr/>
        </p:nvSpPr>
        <p:spPr bwMode="auto">
          <a:xfrm>
            <a:off x="4171950" y="5211763"/>
            <a:ext cx="1554163" cy="477837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altLang="es-ES" sz="1200">
                <a:latin typeface="Century Gothic" panose="020B0502020202020204" pitchFamily="34" charset="0"/>
              </a:rPr>
              <a:t>ODS y Sostenibilidad</a:t>
            </a:r>
          </a:p>
        </p:txBody>
      </p:sp>
      <p:sp>
        <p:nvSpPr>
          <p:cNvPr id="9233" name="Text Box 36"/>
          <p:cNvSpPr txBox="1">
            <a:spLocks noChangeArrowheads="1"/>
          </p:cNvSpPr>
          <p:nvPr/>
        </p:nvSpPr>
        <p:spPr bwMode="auto">
          <a:xfrm>
            <a:off x="5999163" y="5224463"/>
            <a:ext cx="1325562" cy="488950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_tradnl" altLang="es-ES" sz="1200">
                <a:latin typeface="Century Gothic" panose="020B0502020202020204" pitchFamily="34" charset="0"/>
              </a:rPr>
              <a:t>Marketing/ Comunicación</a:t>
            </a:r>
            <a:endParaRPr lang="es-ES" altLang="es-ES" sz="1200">
              <a:latin typeface="Century Gothic" panose="020B0502020202020204" pitchFamily="34" charset="0"/>
            </a:endParaRPr>
          </a:p>
        </p:txBody>
      </p:sp>
      <p:sp>
        <p:nvSpPr>
          <p:cNvPr id="9234" name="Text Box 36"/>
          <p:cNvSpPr txBox="1">
            <a:spLocks noChangeArrowheads="1"/>
          </p:cNvSpPr>
          <p:nvPr/>
        </p:nvSpPr>
        <p:spPr bwMode="auto">
          <a:xfrm>
            <a:off x="7537450" y="5224463"/>
            <a:ext cx="1427163" cy="484187"/>
          </a:xfrm>
          <a:prstGeom prst="rect">
            <a:avLst/>
          </a:prstGeom>
          <a:solidFill>
            <a:srgbClr val="FFFFFF"/>
          </a:solidFill>
          <a:ln w="25400" algn="ctr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_tradnl" altLang="es-ES" sz="1200">
                <a:latin typeface="Century Gothic" panose="020B0502020202020204" pitchFamily="34" charset="0"/>
              </a:rPr>
              <a:t>Hotelero</a:t>
            </a:r>
            <a:endParaRPr lang="es-ES" altLang="es-ES" sz="1200">
              <a:latin typeface="Century Gothic" panose="020B0502020202020204" pitchFamily="34" charset="0"/>
            </a:endParaRPr>
          </a:p>
        </p:txBody>
      </p:sp>
      <p:sp>
        <p:nvSpPr>
          <p:cNvPr id="9235" name="Text Box 29"/>
          <p:cNvSpPr txBox="1">
            <a:spLocks noChangeArrowheads="1"/>
          </p:cNvSpPr>
          <p:nvPr/>
        </p:nvSpPr>
        <p:spPr bwMode="auto">
          <a:xfrm>
            <a:off x="7631113" y="4948238"/>
            <a:ext cx="246062" cy="260350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s-ES" altLang="es-ES" sz="1200">
                <a:solidFill>
                  <a:srgbClr val="FFFFFF"/>
                </a:solidFill>
                <a:latin typeface="Times New Roman" panose="02020603050405020304" pitchFamily="18" charset="0"/>
              </a:rPr>
              <a:t>5</a:t>
            </a:r>
            <a:endParaRPr lang="es-ES" altLang="es-ES"/>
          </a:p>
        </p:txBody>
      </p:sp>
      <p:cxnSp>
        <p:nvCxnSpPr>
          <p:cNvPr id="9236" name="44 Conector recto"/>
          <p:cNvCxnSpPr>
            <a:cxnSpLocks noChangeShapeType="1"/>
          </p:cNvCxnSpPr>
          <p:nvPr/>
        </p:nvCxnSpPr>
        <p:spPr bwMode="auto">
          <a:xfrm>
            <a:off x="1227138" y="4681538"/>
            <a:ext cx="7131050" cy="9525"/>
          </a:xfrm>
          <a:prstGeom prst="line">
            <a:avLst/>
          </a:prstGeom>
          <a:noFill/>
          <a:ln w="254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7" name="52 Conector recto"/>
          <p:cNvCxnSpPr>
            <a:cxnSpLocks noChangeShapeType="1"/>
          </p:cNvCxnSpPr>
          <p:nvPr/>
        </p:nvCxnSpPr>
        <p:spPr bwMode="auto">
          <a:xfrm rot="5400000">
            <a:off x="8096250" y="4960938"/>
            <a:ext cx="500063" cy="1587"/>
          </a:xfrm>
          <a:prstGeom prst="line">
            <a:avLst/>
          </a:prstGeom>
          <a:noFill/>
          <a:ln w="254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8" name="55 Conector recto"/>
          <p:cNvCxnSpPr>
            <a:cxnSpLocks noChangeShapeType="1"/>
          </p:cNvCxnSpPr>
          <p:nvPr/>
        </p:nvCxnSpPr>
        <p:spPr bwMode="auto">
          <a:xfrm rot="5400000">
            <a:off x="6494463" y="4962525"/>
            <a:ext cx="500062" cy="1588"/>
          </a:xfrm>
          <a:prstGeom prst="line">
            <a:avLst/>
          </a:prstGeom>
          <a:noFill/>
          <a:ln w="254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9" name="57 Conector recto"/>
          <p:cNvCxnSpPr>
            <a:cxnSpLocks noChangeShapeType="1"/>
          </p:cNvCxnSpPr>
          <p:nvPr/>
        </p:nvCxnSpPr>
        <p:spPr bwMode="auto">
          <a:xfrm>
            <a:off x="2743200" y="4689475"/>
            <a:ext cx="0" cy="547688"/>
          </a:xfrm>
          <a:prstGeom prst="line">
            <a:avLst/>
          </a:prstGeom>
          <a:noFill/>
          <a:ln w="254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0" name="59 Conector recto"/>
          <p:cNvCxnSpPr>
            <a:cxnSpLocks noChangeShapeType="1"/>
            <a:endCxn id="9230" idx="0"/>
          </p:cNvCxnSpPr>
          <p:nvPr/>
        </p:nvCxnSpPr>
        <p:spPr bwMode="auto">
          <a:xfrm>
            <a:off x="1227138" y="4691063"/>
            <a:ext cx="0" cy="538162"/>
          </a:xfrm>
          <a:prstGeom prst="line">
            <a:avLst/>
          </a:prstGeom>
          <a:noFill/>
          <a:ln w="254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41" name="Text Box 21"/>
          <p:cNvSpPr txBox="1">
            <a:spLocks noChangeArrowheads="1"/>
          </p:cNvSpPr>
          <p:nvPr/>
        </p:nvSpPr>
        <p:spPr bwMode="auto">
          <a:xfrm>
            <a:off x="3776663" y="4005263"/>
            <a:ext cx="1252537" cy="504825"/>
          </a:xfrm>
          <a:prstGeom prst="rect">
            <a:avLst/>
          </a:prstGeom>
          <a:solidFill>
            <a:srgbClr val="FFFFFF"/>
          </a:solidFill>
          <a:ln w="25400">
            <a:solidFill>
              <a:srgbClr val="5BA146"/>
            </a:solidFill>
            <a:miter lim="800000"/>
            <a:headEnd/>
            <a:tailEnd/>
          </a:ln>
        </p:spPr>
        <p:txBody>
          <a:bodyPr lIns="83210" tIns="41605" rIns="83210" bIns="41605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1">
                <a:solidFill>
                  <a:srgbClr val="C0C0C0"/>
                </a:solidFill>
                <a:latin typeface="Century Gothic" panose="020B0502020202020204" pitchFamily="34" charset="0"/>
              </a:rPr>
              <a:t>Grupos de Trabajo</a:t>
            </a:r>
            <a:endParaRPr lang="es-ES" altLang="es-ES" sz="1400" b="1">
              <a:latin typeface="Century Gothic" panose="020B0502020202020204" pitchFamily="34" charset="0"/>
            </a:endParaRPr>
          </a:p>
        </p:txBody>
      </p:sp>
      <p:cxnSp>
        <p:nvCxnSpPr>
          <p:cNvPr id="9242" name="Conector recto 27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" name="Group 9"/>
          <p:cNvGraphicFramePr>
            <a:graphicFrameLocks noGrp="1"/>
          </p:cNvGraphicFramePr>
          <p:nvPr/>
        </p:nvGraphicFramePr>
        <p:xfrm>
          <a:off x="385763" y="1196975"/>
          <a:ext cx="7489825" cy="792163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7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Órganos de 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Gestión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46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uadroTexto 13"/>
          <p:cNvSpPr txBox="1">
            <a:spLocks noChangeArrowheads="1"/>
          </p:cNvSpPr>
          <p:nvPr/>
        </p:nvSpPr>
        <p:spPr bwMode="auto">
          <a:xfrm>
            <a:off x="358775" y="1628775"/>
            <a:ext cx="68341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45% de las ventas totales son en mercados de exportación: Europa representa el 50%,  Latam: 15%, OM: 10%, EEUU: 10%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Ventas en Asia: 5%, y </a:t>
            </a:r>
            <a:r>
              <a:rPr lang="es-ES" altLang="es-ES" sz="1800">
                <a:solidFill>
                  <a:srgbClr val="5BA146"/>
                </a:solidFill>
                <a:latin typeface="Century Gothic" panose="020B0502020202020204" pitchFamily="34" charset="0"/>
              </a:rPr>
              <a:t>Resto Mundo: 10%</a:t>
            </a:r>
          </a:p>
        </p:txBody>
      </p:sp>
      <p:sp>
        <p:nvSpPr>
          <p:cNvPr id="10243" name="CuadroTexto 14"/>
          <p:cNvSpPr txBox="1">
            <a:spLocks noChangeArrowheads="1"/>
          </p:cNvSpPr>
          <p:nvPr/>
        </p:nvSpPr>
        <p:spPr bwMode="auto">
          <a:xfrm>
            <a:off x="387350" y="2701925"/>
            <a:ext cx="802481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Se realizan acciones de internacionalización en 20 mercados de Europa, NorteAmérica, Sudamérica y Asia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Participación de unas 40 empresas asociadas en las diferentes acciones colaborativas de internacionalización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Se organizan encuentros con más de 500 profesionales del sector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  <a:latin typeface="Century Gothic" panose="020B0502020202020204" pitchFamily="34" charset="0"/>
              </a:rPr>
              <a:t>Canales de venta: Contract (proyectos), importadores, distribuidores, Grandes Superficies, Industria, e-commerce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 b="1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44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</a:endParaRPr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6" name="Conector recto 31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6" name="Group 9"/>
          <p:cNvGraphicFramePr>
            <a:graphicFrameLocks noGrp="1"/>
          </p:cNvGraphicFramePr>
          <p:nvPr/>
        </p:nvGraphicFramePr>
        <p:xfrm>
          <a:off x="401638" y="1068388"/>
          <a:ext cx="3609975" cy="792162"/>
        </p:xfrm>
        <a:graphic>
          <a:graphicData uri="http://schemas.openxmlformats.org/drawingml/2006/table">
            <a:tbl>
              <a:tblPr/>
              <a:tblGrid>
                <a:gridCol w="360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6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Algunos datos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2" marR="91442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2" marR="91442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50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268" name="Conector recto 6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" name="Group 9"/>
          <p:cNvGraphicFramePr>
            <a:graphicFrameLocks noGrp="1"/>
          </p:cNvGraphicFramePr>
          <p:nvPr/>
        </p:nvGraphicFramePr>
        <p:xfrm>
          <a:off x="395288" y="1087438"/>
          <a:ext cx="7489825" cy="792162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6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Rol de Habic respecto a la 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Internacionalización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BA146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320" name="CuadroTexto 9"/>
          <p:cNvSpPr txBox="1">
            <a:spLocks noChangeArrowheads="1"/>
          </p:cNvSpPr>
          <p:nvPr/>
        </p:nvSpPr>
        <p:spPr bwMode="auto">
          <a:xfrm>
            <a:off x="503238" y="1700213"/>
            <a:ext cx="8137525" cy="6445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es-ES_tradnl" sz="18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Acompañamiento a las empresas asociadas en su proceso de internacionalización liderando acciones colaborativas que permitan una mayor penetración en los mercados internacionales… y en concreto:</a:t>
            </a:r>
          </a:p>
          <a:p>
            <a:pPr>
              <a:defRPr/>
            </a:pPr>
            <a:endParaRPr lang="es-ES_tradnl" sz="18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r>
              <a:rPr lang="es-ES_tradnl" sz="14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Identificación de acciones alineadas con la estrategia de internacionalización </a:t>
            </a: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r>
              <a:rPr lang="es-ES_tradnl" sz="14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Búsqueda y gestión de los </a:t>
            </a:r>
            <a:r>
              <a:rPr lang="es-ES_tradnl" sz="1400" b="1" dirty="0" err="1">
                <a:solidFill>
                  <a:srgbClr val="5BA146"/>
                </a:solidFill>
                <a:latin typeface="Century Gothic" panose="020B0502020202020204" pitchFamily="34" charset="0"/>
              </a:rPr>
              <a:t>partners</a:t>
            </a:r>
            <a:r>
              <a:rPr lang="es-ES_tradnl" sz="14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 para las propuestas de proyectos identificados</a:t>
            </a: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r>
              <a:rPr lang="es-ES_tradnl" sz="14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Coordinación de los elementos preparativos de la acción</a:t>
            </a: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r>
              <a:rPr lang="es-ES_tradnl" sz="14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Búsqueda y gestión de programas de ayuda para las acciones en curso</a:t>
            </a: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endParaRPr lang="es-ES_tradnl" sz="14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lvl="1">
              <a:defRPr/>
            </a:pPr>
            <a:r>
              <a:rPr lang="es-ES_tradnl" sz="1400" b="1" dirty="0">
                <a:solidFill>
                  <a:srgbClr val="5BA146"/>
                </a:solidFill>
                <a:latin typeface="Century Gothic" panose="020B0502020202020204" pitchFamily="34" charset="0"/>
              </a:rPr>
              <a:t>Valoración y difusión de las acciones realizadas</a:t>
            </a:r>
          </a:p>
          <a:p>
            <a:pPr>
              <a:defRPr/>
            </a:pPr>
            <a:endParaRPr lang="es-ES_tradnl" sz="18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endParaRPr lang="es-ES_tradnl" sz="18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endParaRPr lang="es-ES_tradnl" sz="1800" b="1" dirty="0">
              <a:solidFill>
                <a:srgbClr val="5BA146"/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73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292" name="Conector recto 6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" name="Group 9"/>
          <p:cNvGraphicFramePr>
            <a:graphicFrameLocks noGrp="1"/>
          </p:cNvGraphicFramePr>
          <p:nvPr/>
        </p:nvGraphicFramePr>
        <p:xfrm>
          <a:off x="395288" y="1087438"/>
          <a:ext cx="7489825" cy="792162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6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Principales 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acciones colaborativas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BA146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320" name="CuadroTexto 9"/>
          <p:cNvSpPr txBox="1">
            <a:spLocks noChangeArrowheads="1"/>
          </p:cNvSpPr>
          <p:nvPr/>
        </p:nvSpPr>
        <p:spPr bwMode="auto">
          <a:xfrm>
            <a:off x="503238" y="1700213"/>
            <a:ext cx="8137525" cy="4524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Reunión Grupo de Trabajo Internacional cada 3 meses</a:t>
            </a: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Participación conjunta bajo el concepto Basque Living en ferias internacionales sectoriales (hotelero, </a:t>
            </a:r>
            <a:r>
              <a:rPr lang="es-ES" altLang="es-ES" sz="1800" b="1" dirty="0" err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retail</a:t>
            </a: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oficina,…)</a:t>
            </a: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Organización de misiones inversas con prescriptores y compradores extranjeros.</a:t>
            </a: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Organización de misiones directas a países clave con realización de Eventos, Desayunos de Trabajo, Presentaciones,…</a:t>
            </a: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7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316" name="Conector recto 6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" name="Group 9"/>
          <p:cNvGraphicFramePr>
            <a:graphicFrameLocks noGrp="1"/>
          </p:cNvGraphicFramePr>
          <p:nvPr/>
        </p:nvGraphicFramePr>
        <p:xfrm>
          <a:off x="395288" y="1087438"/>
          <a:ext cx="7489825" cy="792162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6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Principales 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acciones colaborativas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BA146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320" name="CuadroTexto 9"/>
          <p:cNvSpPr txBox="1">
            <a:spLocks noChangeArrowheads="1"/>
          </p:cNvSpPr>
          <p:nvPr/>
        </p:nvSpPr>
        <p:spPr bwMode="auto">
          <a:xfrm>
            <a:off x="503238" y="1700213"/>
            <a:ext cx="8137525" cy="4400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Oficinas-showrooms colaborativos en </a:t>
            </a:r>
            <a:r>
              <a:rPr lang="es-ES" altLang="es-ES" sz="1800" b="1" dirty="0" err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hubs</a:t>
            </a: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internacionales de prescripción: Madrid, Ciudad de México, Londres y NY</a:t>
            </a: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Creación de consorcios de exportación enfocados a: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es-ES" altLang="es-ES" sz="14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Mercado </a:t>
            </a:r>
            <a:r>
              <a:rPr lang="es-ES" altLang="es-ES" sz="14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i.e. Perú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es-ES" altLang="es-ES" sz="14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Canal  i.e. hotelero</a:t>
            </a:r>
            <a:endParaRPr lang="es-ES" altLang="es-ES" sz="14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Becarios de Internacionalización en mercados prioritarios</a:t>
            </a: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s-ES" altLang="es-ES" sz="1800" b="1" dirty="0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Acciones de digitalización: feria virtual, configuradores de producto, formación en posicionamiento on-line, e-</a:t>
            </a:r>
            <a:r>
              <a:rPr lang="es-ES" altLang="es-ES" sz="1800" b="1" dirty="0" err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commerce</a:t>
            </a: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1800" b="1" dirty="0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21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38113"/>
            <a:ext cx="863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340" name="Conector recto 6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" name="Group 9"/>
          <p:cNvGraphicFramePr>
            <a:graphicFrameLocks noGrp="1"/>
          </p:cNvGraphicFramePr>
          <p:nvPr/>
        </p:nvGraphicFramePr>
        <p:xfrm>
          <a:off x="395288" y="1087438"/>
          <a:ext cx="7489825" cy="792162"/>
        </p:xfrm>
        <a:graphic>
          <a:graphicData uri="http://schemas.openxmlformats.org/drawingml/2006/table">
            <a:tbl>
              <a:tblPr/>
              <a:tblGrid>
                <a:gridCol w="748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36">
                <a:tc>
                  <a:txBody>
                    <a:bodyPr/>
                    <a:lstStyle>
                      <a:lvl1pPr marL="342900" indent="-3429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 marL="450850" indent="-18415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 marL="11430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 marL="16002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 marL="2057400" indent="-228600" defTabSz="450850" eaLnBrk="0" hangingPunct="0">
                        <a:spcBef>
                          <a:spcPct val="20000"/>
                        </a:spcBef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marL="25146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marL="29718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marL="34290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marL="3886200" indent="-228600" defTabSz="4508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50850" algn="l"/>
                        </a:tabLs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Futuras </a:t>
                      </a:r>
                      <a:r>
                        <a:rPr kumimoji="0" lang="es-ES" altLang="es-E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BA146"/>
                          </a:solidFill>
                          <a:effectLst/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acciones a realizar</a:t>
                      </a:r>
                      <a:endParaRPr kumimoji="0" lang="es-ES" altLang="es-E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BA146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2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kumimoji="0" lang="es-ES" altLang="es-E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7" marR="91447" marT="45652" marB="4565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344" name="CuadroTexto 9"/>
          <p:cNvSpPr txBox="1">
            <a:spLocks noChangeArrowheads="1"/>
          </p:cNvSpPr>
          <p:nvPr/>
        </p:nvSpPr>
        <p:spPr bwMode="auto">
          <a:xfrm>
            <a:off x="503238" y="1700213"/>
            <a:ext cx="81375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Trabajar en implantaciones industriales en destino</a:t>
            </a: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Potenciar business centers sectoriales colaborativos en destinos clave</a:t>
            </a: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Potenciar la digitalización del sector .</a:t>
            </a: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Ampliar la red de oficinas-showrooms en hubs internacionales de prescripción y de implantaciones comerciales</a:t>
            </a: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s-ES" altLang="es-ES" sz="1800" b="1">
                <a:solidFill>
                  <a:srgbClr val="5BA1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Reforzar el concepto paraguas Basque Living a nivel internacional</a:t>
            </a: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s-ES" altLang="es-ES" sz="1800" b="1">
              <a:solidFill>
                <a:srgbClr val="5BA14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45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6051550"/>
            <a:ext cx="16319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n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6196013"/>
            <a:ext cx="485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Imagen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6186488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Imagen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196013"/>
            <a:ext cx="520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Imagen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6092825"/>
            <a:ext cx="14557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2" descr="logo-AEI-cluster - CLUSTER FOOD+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10300"/>
            <a:ext cx="13350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7 Imagen" descr="desarrollo_economico_hori_colo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5" y="6176963"/>
            <a:ext cx="25209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29"/>
          <p:cNvSpPr>
            <a:spLocks noChangeArrowheads="1"/>
          </p:cNvSpPr>
          <p:nvPr/>
        </p:nvSpPr>
        <p:spPr bwMode="auto">
          <a:xfrm>
            <a:off x="2176463" y="3914775"/>
            <a:ext cx="4791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2800" b="1">
                <a:latin typeface="Arial" panose="020B0604020202020204" pitchFamily="34" charset="0"/>
                <a:cs typeface="Arial" panose="020B0604020202020204" pitchFamily="34" charset="0"/>
              </a:rPr>
              <a:t>ESKERRIK </a:t>
            </a:r>
            <a:r>
              <a:rPr lang="es-ES" altLang="es-ES" sz="2800" b="1">
                <a:solidFill>
                  <a:srgbClr val="5BA1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ASKO!</a:t>
            </a:r>
            <a:endParaRPr lang="es-ES_tradnl" altLang="es-ES" sz="2800">
              <a:solidFill>
                <a:srgbClr val="5BA1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9" name="Imagen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2443163"/>
            <a:ext cx="1462088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7 Rectángulo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5BA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FontTx/>
              <a:buNone/>
            </a:pPr>
            <a:endParaRPr lang="es-ES" altLang="es-ES" sz="1800">
              <a:solidFill>
                <a:srgbClr val="5BA146"/>
              </a:solidFill>
              <a:latin typeface="Calibri" panose="020F0502020204030204" pitchFamily="34" charset="0"/>
            </a:endParaRPr>
          </a:p>
        </p:txBody>
      </p:sp>
      <p:cxnSp>
        <p:nvCxnSpPr>
          <p:cNvPr id="15371" name="Conector recto 16"/>
          <p:cNvCxnSpPr>
            <a:cxnSpLocks/>
          </p:cNvCxnSpPr>
          <p:nvPr/>
        </p:nvCxnSpPr>
        <p:spPr bwMode="auto">
          <a:xfrm flipV="1">
            <a:off x="0" y="752475"/>
            <a:ext cx="9144000" cy="1270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372" name="Imagen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53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73" name="Conector recto 18"/>
          <p:cNvCxnSpPr>
            <a:cxnSpLocks/>
          </p:cNvCxnSpPr>
          <p:nvPr/>
        </p:nvCxnSpPr>
        <p:spPr bwMode="auto">
          <a:xfrm flipV="1">
            <a:off x="0" y="6003925"/>
            <a:ext cx="9144000" cy="12700"/>
          </a:xfrm>
          <a:prstGeom prst="line">
            <a:avLst/>
          </a:prstGeom>
          <a:noFill/>
          <a:ln w="38100" algn="ctr">
            <a:solidFill>
              <a:srgbClr val="5BA1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4" name="Conector recto 19"/>
          <p:cNvCxnSpPr>
            <a:cxnSpLocks/>
          </p:cNvCxnSpPr>
          <p:nvPr/>
        </p:nvCxnSpPr>
        <p:spPr bwMode="auto">
          <a:xfrm flipV="1">
            <a:off x="-14288" y="5932488"/>
            <a:ext cx="9144001" cy="1270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375" name="Marcador de contenido 5" descr="Imagen que contiene dibujo&#10;&#10;Descripción generada automáticament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115888"/>
            <a:ext cx="8826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Imagen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2413000"/>
            <a:ext cx="257333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ción en blanco">
  <a:themeElements>
    <a:clrScheme name="Presentación en bl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ción en blanco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6C18C0AE4883442AFF2B0EBD23B016F" ma:contentTypeVersion="11" ma:contentTypeDescription="Crear nuevo documento." ma:contentTypeScope="" ma:versionID="96480589786e79b2a1c343afccbfdc1f">
  <xsd:schema xmlns:xsd="http://www.w3.org/2001/XMLSchema" xmlns:xs="http://www.w3.org/2001/XMLSchema" xmlns:p="http://schemas.microsoft.com/office/2006/metadata/properties" xmlns:ns2="100d237f-dbdb-4b06-af8e-32070bcf998c" xmlns:ns3="a0eed0c6-a2f9-4b40-929b-2662350a63c6" targetNamespace="http://schemas.microsoft.com/office/2006/metadata/properties" ma:root="true" ma:fieldsID="d85ab6e32efb15b7a41041aa699f6d17" ns2:_="" ns3:_="">
    <xsd:import namespace="100d237f-dbdb-4b06-af8e-32070bcf998c"/>
    <xsd:import namespace="a0eed0c6-a2f9-4b40-929b-2662350a63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d237f-dbdb-4b06-af8e-32070bcf9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ed0c6-a2f9-4b40-929b-2662350a63c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37C28B-A217-4DEB-A13B-654027D3CC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0d237f-dbdb-4b06-af8e-32070bcf998c"/>
    <ds:schemaRef ds:uri="a0eed0c6-a2f9-4b40-929b-2662350a63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C6E7B1-1861-4DEA-840F-C8608FD224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93946A-E39A-44DC-9939-99834FFB972B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a0eed0c6-a2f9-4b40-929b-2662350a63c6"/>
    <ds:schemaRef ds:uri="http://schemas.microsoft.com/office/2006/documentManagement/types"/>
    <ds:schemaRef ds:uri="http://schemas.openxmlformats.org/package/2006/metadata/core-properties"/>
    <ds:schemaRef ds:uri="100d237f-dbdb-4b06-af8e-32070bcf998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11635</TotalTime>
  <Words>552</Words>
  <Application>Microsoft Office PowerPoint</Application>
  <PresentationFormat>Presentación en pantalla (4:3)</PresentationFormat>
  <Paragraphs>121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Times</vt:lpstr>
      <vt:lpstr>Arial</vt:lpstr>
      <vt:lpstr>Calibri Light</vt:lpstr>
      <vt:lpstr>Calibri</vt:lpstr>
      <vt:lpstr>Century Gothic</vt:lpstr>
      <vt:lpstr>Times New Roman</vt:lpstr>
      <vt:lpstr>Verdana</vt:lpstr>
      <vt:lpstr>Wingdings</vt:lpstr>
      <vt:lpstr>Presentación en blanco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PATIO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Cliente: Escuela Pública. Pieza: Logotipo + Merchandising.</dc:title>
  <dc:creator>PATXI ZAPIRAIN</dc:creator>
  <cp:lastModifiedBy>Amboage Rodriguez, Rosa Mª</cp:lastModifiedBy>
  <cp:revision>1375</cp:revision>
  <cp:lastPrinted>2020-09-13T12:02:08Z</cp:lastPrinted>
  <dcterms:created xsi:type="dcterms:W3CDTF">2005-06-27T13:31:46Z</dcterms:created>
  <dcterms:modified xsi:type="dcterms:W3CDTF">2021-01-26T13:19:51Z</dcterms:modified>
</cp:coreProperties>
</file>