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Masters/notesMaster1.xml" ContentType="application/vnd.openxmlformats-officedocument.presentationml.notesMaster+xml"/>
  <Override PartName="/ppt/charts/colors11.xml" ContentType="application/vnd.ms-office.chartcolorstyle+xml"/>
  <Override PartName="/ppt/charts/style11.xml" ContentType="application/vnd.ms-office.chartstyle+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hart13.xml" ContentType="application/vnd.openxmlformats-officedocument.drawingml.chart+xml"/>
  <Override PartName="/ppt/charts/style10.xml" ContentType="application/vnd.ms-office.chartstyle+xml"/>
  <Override PartName="/ppt/charts/chart12.xml" ContentType="application/vnd.openxmlformats-officedocument.drawingml.chart+xml"/>
  <Override PartName="/ppt/charts/colors9.xml" ContentType="application/vnd.ms-office.chartcolorstyle+xml"/>
  <Override PartName="/ppt/charts/style9.xml" ContentType="application/vnd.ms-office.chartstyle+xml"/>
  <Override PartName="/ppt/charts/chart11.xml" ContentType="application/vnd.openxmlformats-officedocument.drawingml.chart+xml"/>
  <Override PartName="/ppt/charts/colors8.xml" ContentType="application/vnd.ms-office.chartcolorstyle+xml"/>
  <Override PartName="/ppt/charts/style8.xml" ContentType="application/vnd.ms-office.chartstyle+xml"/>
  <Override PartName="/ppt/charts/chart10.xml" ContentType="application/vnd.openxmlformats-officedocument.drawingml.chart+xml"/>
  <Override PartName="/ppt/charts/colors7.xml" ContentType="application/vnd.ms-office.chartcolorstyle+xml"/>
  <Override PartName="/ppt/charts/style7.xml" ContentType="application/vnd.ms-office.chartstyle+xml"/>
  <Override PartName="/ppt/charts/chart9.xml" ContentType="application/vnd.openxmlformats-officedocument.drawingml.chart+xml"/>
  <Override PartName="/ppt/charts/colors6.xml" ContentType="application/vnd.ms-office.chartcolorstyle+xml"/>
  <Override PartName="/ppt/charts/style6.xml" ContentType="application/vnd.ms-office.chartstyle+xml"/>
  <Override PartName="/ppt/charts/chart8.xml" ContentType="application/vnd.openxmlformats-officedocument.drawingml.chart+xml"/>
  <Override PartName="/ppt/charts/colors5.xml" ContentType="application/vnd.ms-office.chartcolorstyle+xml"/>
  <Override PartName="/ppt/charts/style5.xml" ContentType="application/vnd.ms-office.chartstyle+xml"/>
  <Override PartName="/ppt/charts/chart7.xml" ContentType="application/vnd.openxmlformats-officedocument.drawingml.chart+xml"/>
  <Override PartName="/ppt/charts/chart6.xml" ContentType="application/vnd.openxmlformats-officedocument.drawingml.chart+xml"/>
  <Override PartName="/ppt/charts/colors4.xml" ContentType="application/vnd.ms-office.chartcolorstyle+xml"/>
  <Override PartName="/ppt/charts/style22.xml" ContentType="application/vnd.ms-office.chartstyle+xml"/>
  <Override PartName="/ppt/charts/colors22.xml" ContentType="application/vnd.ms-office.chartcolorstyle+xml"/>
  <Override PartName="/ppt/charts/style20.xml" ContentType="application/vnd.ms-office.chartstyle+xml"/>
  <Override PartName="/ppt/charts/chart25.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6.xml" ContentType="application/vnd.openxmlformats-officedocument.drawingml.chart+xml"/>
  <Override PartName="/ppt/charts/style24.xml" ContentType="application/vnd.ms-office.chartstyle+xml"/>
  <Override PartName="/ppt/charts/colors24.xml" ContentType="application/vnd.ms-office.chartcolorstyle+xml"/>
  <Override PartName="/ppt/charts/colors20.xml" ContentType="application/vnd.ms-office.chartcolorstyle+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charts/colors19.xml" ContentType="application/vnd.ms-office.chartcolorstyle+xml"/>
  <Override PartName="/ppt/charts/chart23.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chart24.xml" ContentType="application/vnd.openxmlformats-officedocument.drawingml.chart+xml"/>
  <Override PartName="/ppt/charts/chart21.xml" ContentType="application/vnd.openxmlformats-officedocument.drawingml.chart+xml"/>
  <Override PartName="/ppt/charts/colors18.xml" ContentType="application/vnd.ms-office.chartcolorstyle+xml"/>
  <Override PartName="/ppt/charts/colors10.xml" ContentType="application/vnd.ms-office.chartcolorstyle+xml"/>
  <Override PartName="/ppt/charts/style19.xml" ContentType="application/vnd.ms-office.chartstyle+xml"/>
  <Override PartName="/ppt/charts/style18.xml" ContentType="application/vnd.ms-office.chartstyle+xml"/>
  <Override PartName="/ppt/charts/chart20.xml" ContentType="application/vnd.openxmlformats-officedocument.drawingml.chart+xml"/>
  <Override PartName="/ppt/charts/colors17.xml" ContentType="application/vnd.ms-office.chartcolorstyle+xml"/>
  <Override PartName="/ppt/charts/style17.xml" ContentType="application/vnd.ms-office.chartstyle+xml"/>
  <Override PartName="/ppt/charts/chart19.xml" ContentType="application/vnd.openxmlformats-officedocument.drawingml.chart+xml"/>
  <Override PartName="/ppt/charts/colors16.xml" ContentType="application/vnd.ms-office.chartcolorstyle+xml"/>
  <Override PartName="/ppt/charts/style16.xml" ContentType="application/vnd.ms-office.chartstyle+xml"/>
  <Override PartName="/ppt/charts/chart18.xml" ContentType="application/vnd.openxmlformats-officedocument.drawingml.chart+xml"/>
  <Override PartName="/ppt/charts/colors15.xml" ContentType="application/vnd.ms-office.chartcolorstyle+xml"/>
  <Override PartName="/ppt/charts/style15.xml" ContentType="application/vnd.ms-office.chartstyle+xml"/>
  <Override PartName="/ppt/charts/chart17.xml" ContentType="application/vnd.openxmlformats-officedocument.drawingml.chart+xml"/>
  <Override PartName="/ppt/charts/colors14.xml" ContentType="application/vnd.ms-office.chartcolorstyle+xml"/>
  <Override PartName="/ppt/charts/style14.xml" ContentType="application/vnd.ms-office.chartstyle+xml"/>
  <Override PartName="/ppt/charts/chart16.xml" ContentType="application/vnd.openxmlformats-officedocument.drawingml.chart+xml"/>
  <Override PartName="/ppt/charts/colors13.xml" ContentType="application/vnd.ms-office.chartcolorstyle+xml"/>
  <Override PartName="/ppt/charts/style13.xml" ContentType="application/vnd.ms-office.chartstyle+xml"/>
  <Override PartName="/ppt/charts/chart15.xml" ContentType="application/vnd.openxmlformats-officedocument.drawingml.chart+xml"/>
  <Override PartName="/ppt/charts/colors12.xml" ContentType="application/vnd.ms-office.chartcolorstyle+xml"/>
  <Override PartName="/ppt/charts/style12.xml" ContentType="application/vnd.ms-office.chartstyle+xml"/>
  <Override PartName="/ppt/charts/chart14.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78" r:id="rId2"/>
    <p:sldId id="277" r:id="rId3"/>
    <p:sldId id="279" r:id="rId4"/>
    <p:sldId id="286" r:id="rId5"/>
    <p:sldId id="282" r:id="rId6"/>
    <p:sldId id="996" r:id="rId7"/>
    <p:sldId id="997" r:id="rId8"/>
    <p:sldId id="998" r:id="rId9"/>
    <p:sldId id="999" r:id="rId10"/>
    <p:sldId id="1000" r:id="rId11"/>
    <p:sldId id="1001" r:id="rId12"/>
    <p:sldId id="1002" r:id="rId13"/>
    <p:sldId id="1003" r:id="rId14"/>
    <p:sldId id="1004" r:id="rId15"/>
    <p:sldId id="1005" r:id="rId16"/>
    <p:sldId id="1006" r:id="rId17"/>
    <p:sldId id="1007" r:id="rId18"/>
    <p:sldId id="1008" r:id="rId19"/>
    <p:sldId id="1010" r:id="rId20"/>
    <p:sldId id="1011" r:id="rId21"/>
    <p:sldId id="1012" r:id="rId22"/>
    <p:sldId id="1013" r:id="rId23"/>
    <p:sldId id="1014" r:id="rId24"/>
    <p:sldId id="1015" r:id="rId25"/>
    <p:sldId id="1016" r:id="rId26"/>
    <p:sldId id="1017" r:id="rId27"/>
    <p:sldId id="1018" r:id="rId28"/>
    <p:sldId id="1019" r:id="rId29"/>
    <p:sldId id="1020" r:id="rId30"/>
    <p:sldId id="1021" r:id="rId31"/>
    <p:sldId id="1022" r:id="rId32"/>
    <p:sldId id="1023" r:id="rId33"/>
    <p:sldId id="1024" r:id="rId34"/>
    <p:sldId id="1025" r:id="rId35"/>
    <p:sldId id="1026" r:id="rId36"/>
    <p:sldId id="1027" r:id="rId37"/>
    <p:sldId id="1028" r:id="rId38"/>
    <p:sldId id="1029" r:id="rId39"/>
    <p:sldId id="1030" r:id="rId40"/>
    <p:sldId id="1031" r:id="rId41"/>
    <p:sldId id="1032" r:id="rId42"/>
    <p:sldId id="1033" r:id="rId43"/>
    <p:sldId id="287" r:id="rId4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7" d="100"/>
          <a:sy n="87" d="100"/>
        </p:scale>
        <p:origin x="3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avier\AppData\Local\Temp\EEMM_CONEXION_POR_DEFECTO-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avier\Desktop\Presentaciones\EUSTA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C:\Users\Javier\Desktop\Presentaciones\Gr&#225;ficos_coyuntura.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C:\Users\Javier\AppData\Local\Temp\EEMM_CONEXION_POR_DEFECTO.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Javier\AppData\Local\Temp\EEMM_CONEXION_POR_DEFECTO.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1" Type="http://schemas.openxmlformats.org/officeDocument/2006/relationships/oleObject" Target="file:///C:\Users\Javier\Desktop\Presentaciones\Gr&#225;ficos_coyuntura.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C:\Users\p961\AppData\Local\Temp\EEEE_CONEXION_POR_DEFECTO.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961\AppData\Local\Temp\EEEE_CONEXION_POR_DEFECTO-2.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C:\Users\p961\AppData\Local\Temp\EEEE_CONEXION_POR_DEFECTO-2.xlsx"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Javier\AppData\Local\Temp\EEEE_CONEXION_POR_DEFECTO.xlsx" TargetMode="External"/><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p961\AppData\Local\Temp\EEEE_CONEXION_POR_DEFECTO-2.xlsx" TargetMode="External"/><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p961\AppData\Local\Temp\EEEE_CONEXION_POR_DEFECTO-2.xlsx" TargetMode="External"/><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Javier\Desktop\Presentaciones\EUSTAT.xlsx" TargetMode="External"/><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p961\AppData\Local\Temp\EEEE_CONEXION_POR_DEFECTO-2.xlsx" TargetMode="External"/><Relationship Id="rId2" Type="http://schemas.microsoft.com/office/2011/relationships/chartColorStyle" Target="colors12.xml"/><Relationship Id="rId1" Type="http://schemas.microsoft.com/office/2011/relationships/chartStyle" Target="style12.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Javier\Desktop\Presentaciones\EUSTAT.xlsx" TargetMode="External"/><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Javier\Desktop\Presentaciones\EUSTAT.xlsx" TargetMode="External"/><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p961\AppData\Local\Temp\EEEE_CONEXION_POR_DEFECTO-3.xlsx" TargetMode="External"/><Relationship Id="rId2" Type="http://schemas.microsoft.com/office/2011/relationships/chartColorStyle" Target="colors15.xml"/><Relationship Id="rId1" Type="http://schemas.microsoft.com/office/2011/relationships/chartStyle" Target="style15.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p961\AppData\Local\Temp\EEEE_CONEXION_POR_DEFECTO-3.xlsx" TargetMode="External"/><Relationship Id="rId2" Type="http://schemas.microsoft.com/office/2011/relationships/chartColorStyle" Target="colors16.xml"/><Relationship Id="rId1" Type="http://schemas.microsoft.com/office/2011/relationships/chartStyle" Target="style16.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Javier\AppData\Local\Temp\EEEE_CONEXION_POR_DEFECTO.xlsx" TargetMode="External"/><Relationship Id="rId2" Type="http://schemas.microsoft.com/office/2011/relationships/chartColorStyle" Target="colors17.xml"/><Relationship Id="rId1" Type="http://schemas.microsoft.com/office/2011/relationships/chartStyle" Target="style17.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Javier\AppData\Local\Temp\EEEE_CONEXION_POR_DEFECTO.xlsx" TargetMode="External"/><Relationship Id="rId2" Type="http://schemas.microsoft.com/office/2011/relationships/chartColorStyle" Target="colors18.xml"/><Relationship Id="rId1" Type="http://schemas.microsoft.com/office/2011/relationships/chartStyle" Target="style18.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Javier\AppData\Local\Temp\EEEE_CONEXION_POR_DEFECTO.xlsx" TargetMode="External"/><Relationship Id="rId2" Type="http://schemas.microsoft.com/office/2011/relationships/chartColorStyle" Target="colors19.xml"/><Relationship Id="rId1" Type="http://schemas.microsoft.com/office/2011/relationships/chartStyle" Target="style19.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Javier\AppData\Local\Temp\EEEE_CONEXION_POR_DEFECTO.xlsx" TargetMode="External"/><Relationship Id="rId2" Type="http://schemas.microsoft.com/office/2011/relationships/chartColorStyle" Target="colors20.xml"/><Relationship Id="rId1" Type="http://schemas.microsoft.com/office/2011/relationships/chartStyle" Target="style20.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Javier\AppData\Local\Temp\EEEE_CONEXION_POR_DEFECTO.xlsx" TargetMode="External"/><Relationship Id="rId2" Type="http://schemas.microsoft.com/office/2011/relationships/chartColorStyle" Target="colors21.xml"/><Relationship Id="rId1" Type="http://schemas.microsoft.com/office/2011/relationships/chartStyle" Target="style21.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Javier\Desktop\Presentaciones\EUSTAT.xlsx" TargetMode="External"/><Relationship Id="rId2" Type="http://schemas.microsoft.com/office/2011/relationships/chartColorStyle" Target="colors22.xml"/><Relationship Id="rId1" Type="http://schemas.microsoft.com/office/2011/relationships/chartStyle" Target="style22.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Javier\AppData\Local\Temp\EEEE_CONEXION_POR_DEFECTO-2.xlsx" TargetMode="External"/><Relationship Id="rId2" Type="http://schemas.microsoft.com/office/2011/relationships/chartColorStyle" Target="colors23.xml"/><Relationship Id="rId1" Type="http://schemas.microsoft.com/office/2011/relationships/chartStyle" Target="style23.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Javier\AppData\Local\Temp\EEEE_CONEXION_POR_DEFECTO-1.xlsx" TargetMode="External"/><Relationship Id="rId2" Type="http://schemas.microsoft.com/office/2011/relationships/chartColorStyle" Target="colors24.xml"/><Relationship Id="rId1" Type="http://schemas.microsoft.com/office/2011/relationships/chartStyle" Target="style24.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Javier\AppData\Local\Temp\EEEE_CONEXION_POR_DEFECTO-2.xlsx" TargetMode="External"/><Relationship Id="rId2" Type="http://schemas.microsoft.com/office/2011/relationships/chartColorStyle" Target="colors25.xml"/><Relationship Id="rId1" Type="http://schemas.microsoft.com/office/2011/relationships/chartStyle" Target="style2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[EEMM_CONEXION_POR_DEFECTO-1.xlsx]Hoja1!Tabla dinámica1</c:name>
    <c:fmtId val="-1"/>
  </c:pivotSource>
  <c:chart>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Hoja1!$B$1:$B$4</c:f>
              <c:strCache>
                <c:ptCount val="1"/>
                <c:pt idx="0">
                  <c:v>EUROPA - RESTO EUROPA - Reino Unido</c:v>
                </c:pt>
              </c:strCache>
            </c:strRef>
          </c:tx>
          <c:spPr>
            <a:ln w="28575" cap="rnd">
              <a:solidFill>
                <a:schemeClr val="accent1"/>
              </a:solidFill>
              <a:round/>
            </a:ln>
            <a:effectLst/>
          </c:spPr>
          <c:marker>
            <c:symbol val="none"/>
          </c:marker>
          <c:cat>
            <c:strRef>
              <c:f>Hoja1!$A$5:$A$16</c:f>
              <c:strCache>
                <c:ptCount val="11"/>
                <c:pt idx="0">
                  <c:v>2009</c:v>
                </c:pt>
                <c:pt idx="1">
                  <c:v>2010</c:v>
                </c:pt>
                <c:pt idx="2">
                  <c:v>2011</c:v>
                </c:pt>
                <c:pt idx="3">
                  <c:v>2012</c:v>
                </c:pt>
                <c:pt idx="4">
                  <c:v>2013</c:v>
                </c:pt>
                <c:pt idx="5">
                  <c:v>2014</c:v>
                </c:pt>
                <c:pt idx="6">
                  <c:v>2015</c:v>
                </c:pt>
                <c:pt idx="7">
                  <c:v>2016</c:v>
                </c:pt>
                <c:pt idx="8">
                  <c:v>2017</c:v>
                </c:pt>
                <c:pt idx="9">
                  <c:v>2018</c:v>
                </c:pt>
                <c:pt idx="10">
                  <c:v>2019</c:v>
                </c:pt>
              </c:strCache>
            </c:strRef>
          </c:cat>
          <c:val>
            <c:numRef>
              <c:f>Hoja1!$B$5:$B$16</c:f>
              <c:numCache>
                <c:formatCode>0.00%</c:formatCode>
                <c:ptCount val="11"/>
                <c:pt idx="0">
                  <c:v>1</c:v>
                </c:pt>
                <c:pt idx="1">
                  <c:v>1.2347358504571631</c:v>
                </c:pt>
                <c:pt idx="2">
                  <c:v>1.4414589518614045</c:v>
                </c:pt>
                <c:pt idx="3">
                  <c:v>1.4527766847203545</c:v>
                </c:pt>
                <c:pt idx="4">
                  <c:v>1.6004937887769721</c:v>
                </c:pt>
                <c:pt idx="5">
                  <c:v>1.4923454968832797</c:v>
                </c:pt>
                <c:pt idx="6">
                  <c:v>1.6301731488434883</c:v>
                </c:pt>
                <c:pt idx="7">
                  <c:v>1.44183053505001</c:v>
                </c:pt>
                <c:pt idx="8">
                  <c:v>1.5171079256322815</c:v>
                </c:pt>
                <c:pt idx="9">
                  <c:v>1.6120283814987999</c:v>
                </c:pt>
                <c:pt idx="10">
                  <c:v>1.6227257517309968</c:v>
                </c:pt>
              </c:numCache>
            </c:numRef>
          </c:val>
          <c:smooth val="0"/>
          <c:extLst>
            <c:ext xmlns:c16="http://schemas.microsoft.com/office/drawing/2014/chart" uri="{C3380CC4-5D6E-409C-BE32-E72D297353CC}">
              <c16:uniqueId val="{00000000-D421-4F0C-9B72-1A75E84A33B8}"/>
            </c:ext>
          </c:extLst>
        </c:ser>
        <c:ser>
          <c:idx val="1"/>
          <c:order val="1"/>
          <c:tx>
            <c:strRef>
              <c:f>Hoja1!$D$1:$D$4</c:f>
              <c:strCache>
                <c:ptCount val="1"/>
                <c:pt idx="0">
                  <c:v>EUROPA - UNION EUROPEA 27 - Alemania</c:v>
                </c:pt>
              </c:strCache>
            </c:strRef>
          </c:tx>
          <c:spPr>
            <a:ln w="28575" cap="rnd">
              <a:solidFill>
                <a:schemeClr val="accent2"/>
              </a:solidFill>
              <a:round/>
            </a:ln>
            <a:effectLst/>
          </c:spPr>
          <c:marker>
            <c:symbol val="none"/>
          </c:marker>
          <c:cat>
            <c:strRef>
              <c:f>Hoja1!$A$5:$A$16</c:f>
              <c:strCache>
                <c:ptCount val="11"/>
                <c:pt idx="0">
                  <c:v>2009</c:v>
                </c:pt>
                <c:pt idx="1">
                  <c:v>2010</c:v>
                </c:pt>
                <c:pt idx="2">
                  <c:v>2011</c:v>
                </c:pt>
                <c:pt idx="3">
                  <c:v>2012</c:v>
                </c:pt>
                <c:pt idx="4">
                  <c:v>2013</c:v>
                </c:pt>
                <c:pt idx="5">
                  <c:v>2014</c:v>
                </c:pt>
                <c:pt idx="6">
                  <c:v>2015</c:v>
                </c:pt>
                <c:pt idx="7">
                  <c:v>2016</c:v>
                </c:pt>
                <c:pt idx="8">
                  <c:v>2017</c:v>
                </c:pt>
                <c:pt idx="9">
                  <c:v>2018</c:v>
                </c:pt>
                <c:pt idx="10">
                  <c:v>2019</c:v>
                </c:pt>
              </c:strCache>
            </c:strRef>
          </c:cat>
          <c:val>
            <c:numRef>
              <c:f>Hoja1!$D$5:$D$16</c:f>
              <c:numCache>
                <c:formatCode>0.00%</c:formatCode>
                <c:ptCount val="11"/>
                <c:pt idx="0">
                  <c:v>1</c:v>
                </c:pt>
                <c:pt idx="1">
                  <c:v>1.1847823068481917</c:v>
                </c:pt>
                <c:pt idx="2">
                  <c:v>1.3207044621433879</c:v>
                </c:pt>
                <c:pt idx="3">
                  <c:v>1.3597980172835271</c:v>
                </c:pt>
                <c:pt idx="4">
                  <c:v>1.3534717659347337</c:v>
                </c:pt>
                <c:pt idx="5">
                  <c:v>1.3972240279241881</c:v>
                </c:pt>
                <c:pt idx="6">
                  <c:v>1.4835227251903369</c:v>
                </c:pt>
                <c:pt idx="7">
                  <c:v>1.4967577704796935</c:v>
                </c:pt>
                <c:pt idx="8">
                  <c:v>1.5865939876486221</c:v>
                </c:pt>
                <c:pt idx="9">
                  <c:v>1.639042531545537</c:v>
                </c:pt>
                <c:pt idx="10">
                  <c:v>1.652236535878379</c:v>
                </c:pt>
              </c:numCache>
            </c:numRef>
          </c:val>
          <c:smooth val="0"/>
          <c:extLst>
            <c:ext xmlns:c16="http://schemas.microsoft.com/office/drawing/2014/chart" uri="{C3380CC4-5D6E-409C-BE32-E72D297353CC}">
              <c16:uniqueId val="{00000001-D421-4F0C-9B72-1A75E84A33B8}"/>
            </c:ext>
          </c:extLst>
        </c:ser>
        <c:ser>
          <c:idx val="2"/>
          <c:order val="2"/>
          <c:tx>
            <c:strRef>
              <c:f>Hoja1!$E$1:$E$4</c:f>
              <c:strCache>
                <c:ptCount val="1"/>
                <c:pt idx="0">
                  <c:v>EUROPA - UNION EUROPEA 27 - España</c:v>
                </c:pt>
              </c:strCache>
            </c:strRef>
          </c:tx>
          <c:spPr>
            <a:ln w="28575" cap="rnd">
              <a:solidFill>
                <a:schemeClr val="accent3"/>
              </a:solidFill>
              <a:round/>
            </a:ln>
            <a:effectLst/>
          </c:spPr>
          <c:marker>
            <c:symbol val="none"/>
          </c:marker>
          <c:cat>
            <c:strRef>
              <c:f>Hoja1!$A$5:$A$16</c:f>
              <c:strCache>
                <c:ptCount val="11"/>
                <c:pt idx="0">
                  <c:v>2009</c:v>
                </c:pt>
                <c:pt idx="1">
                  <c:v>2010</c:v>
                </c:pt>
                <c:pt idx="2">
                  <c:v>2011</c:v>
                </c:pt>
                <c:pt idx="3">
                  <c:v>2012</c:v>
                </c:pt>
                <c:pt idx="4">
                  <c:v>2013</c:v>
                </c:pt>
                <c:pt idx="5">
                  <c:v>2014</c:v>
                </c:pt>
                <c:pt idx="6">
                  <c:v>2015</c:v>
                </c:pt>
                <c:pt idx="7">
                  <c:v>2016</c:v>
                </c:pt>
                <c:pt idx="8">
                  <c:v>2017</c:v>
                </c:pt>
                <c:pt idx="9">
                  <c:v>2018</c:v>
                </c:pt>
                <c:pt idx="10">
                  <c:v>2019</c:v>
                </c:pt>
              </c:strCache>
            </c:strRef>
          </c:cat>
          <c:val>
            <c:numRef>
              <c:f>Hoja1!$E$5:$E$16</c:f>
              <c:numCache>
                <c:formatCode>0.00%</c:formatCode>
                <c:ptCount val="11"/>
                <c:pt idx="0">
                  <c:v>1</c:v>
                </c:pt>
                <c:pt idx="1">
                  <c:v>1.1612521825722417</c:v>
                </c:pt>
                <c:pt idx="2">
                  <c:v>1.339093287113587</c:v>
                </c:pt>
                <c:pt idx="3">
                  <c:v>1.3912196446678593</c:v>
                </c:pt>
                <c:pt idx="4">
                  <c:v>1.4636123961549128</c:v>
                </c:pt>
                <c:pt idx="5">
                  <c:v>1.4993881029387572</c:v>
                </c:pt>
                <c:pt idx="6">
                  <c:v>1.5604973917575353</c:v>
                </c:pt>
                <c:pt idx="7">
                  <c:v>1.6025509774501439</c:v>
                </c:pt>
                <c:pt idx="8">
                  <c:v>1.7243232732599221</c:v>
                </c:pt>
                <c:pt idx="9">
                  <c:v>1.8317465238785018</c:v>
                </c:pt>
                <c:pt idx="10">
                  <c:v>1.8831432334757565</c:v>
                </c:pt>
              </c:numCache>
            </c:numRef>
          </c:val>
          <c:smooth val="0"/>
          <c:extLst>
            <c:ext xmlns:c16="http://schemas.microsoft.com/office/drawing/2014/chart" uri="{C3380CC4-5D6E-409C-BE32-E72D297353CC}">
              <c16:uniqueId val="{00000002-D421-4F0C-9B72-1A75E84A33B8}"/>
            </c:ext>
          </c:extLst>
        </c:ser>
        <c:ser>
          <c:idx val="3"/>
          <c:order val="3"/>
          <c:tx>
            <c:strRef>
              <c:f>Hoja1!$F$1:$F$4</c:f>
              <c:strCache>
                <c:ptCount val="1"/>
                <c:pt idx="0">
                  <c:v>EUROPA - UNION EUROPEA 27 - Francia</c:v>
                </c:pt>
              </c:strCache>
            </c:strRef>
          </c:tx>
          <c:spPr>
            <a:ln w="28575" cap="rnd">
              <a:solidFill>
                <a:schemeClr val="accent4"/>
              </a:solidFill>
              <a:round/>
            </a:ln>
            <a:effectLst/>
          </c:spPr>
          <c:marker>
            <c:symbol val="none"/>
          </c:marker>
          <c:cat>
            <c:strRef>
              <c:f>Hoja1!$A$5:$A$16</c:f>
              <c:strCache>
                <c:ptCount val="11"/>
                <c:pt idx="0">
                  <c:v>2009</c:v>
                </c:pt>
                <c:pt idx="1">
                  <c:v>2010</c:v>
                </c:pt>
                <c:pt idx="2">
                  <c:v>2011</c:v>
                </c:pt>
                <c:pt idx="3">
                  <c:v>2012</c:v>
                </c:pt>
                <c:pt idx="4">
                  <c:v>2013</c:v>
                </c:pt>
                <c:pt idx="5">
                  <c:v>2014</c:v>
                </c:pt>
                <c:pt idx="6">
                  <c:v>2015</c:v>
                </c:pt>
                <c:pt idx="7">
                  <c:v>2016</c:v>
                </c:pt>
                <c:pt idx="8">
                  <c:v>2017</c:v>
                </c:pt>
                <c:pt idx="9">
                  <c:v>2018</c:v>
                </c:pt>
                <c:pt idx="10">
                  <c:v>2019</c:v>
                </c:pt>
              </c:strCache>
            </c:strRef>
          </c:cat>
          <c:val>
            <c:numRef>
              <c:f>Hoja1!$F$5:$F$16</c:f>
              <c:numCache>
                <c:formatCode>0.00%</c:formatCode>
                <c:ptCount val="11"/>
                <c:pt idx="0">
                  <c:v>1</c:v>
                </c:pt>
                <c:pt idx="1">
                  <c:v>1.1599408738496928</c:v>
                </c:pt>
                <c:pt idx="2">
                  <c:v>1.2646696172632022</c:v>
                </c:pt>
                <c:pt idx="3">
                  <c:v>1.3063435177054472</c:v>
                </c:pt>
                <c:pt idx="4">
                  <c:v>1.2852691982923119</c:v>
                </c:pt>
                <c:pt idx="5">
                  <c:v>1.2819155263229829</c:v>
                </c:pt>
                <c:pt idx="6">
                  <c:v>1.338019700465696</c:v>
                </c:pt>
                <c:pt idx="7">
                  <c:v>1.3274089306626591</c:v>
                </c:pt>
                <c:pt idx="8">
                  <c:v>1.3924529725993167</c:v>
                </c:pt>
                <c:pt idx="9">
                  <c:v>1.4467889925330757</c:v>
                </c:pt>
                <c:pt idx="10">
                  <c:v>1.5296947849331795</c:v>
                </c:pt>
              </c:numCache>
            </c:numRef>
          </c:val>
          <c:smooth val="0"/>
          <c:extLst>
            <c:ext xmlns:c16="http://schemas.microsoft.com/office/drawing/2014/chart" uri="{C3380CC4-5D6E-409C-BE32-E72D297353CC}">
              <c16:uniqueId val="{00000003-D421-4F0C-9B72-1A75E84A33B8}"/>
            </c:ext>
          </c:extLst>
        </c:ser>
        <c:ser>
          <c:idx val="4"/>
          <c:order val="4"/>
          <c:tx>
            <c:strRef>
              <c:f>Hoja1!$G$1:$G$4</c:f>
              <c:strCache>
                <c:ptCount val="1"/>
                <c:pt idx="0">
                  <c:v>EUROPA - UNION EUROPEA 27 - Italia</c:v>
                </c:pt>
              </c:strCache>
            </c:strRef>
          </c:tx>
          <c:spPr>
            <a:ln w="28575" cap="rnd">
              <a:solidFill>
                <a:schemeClr val="accent5"/>
              </a:solidFill>
              <a:round/>
            </a:ln>
            <a:effectLst/>
          </c:spPr>
          <c:marker>
            <c:symbol val="none"/>
          </c:marker>
          <c:cat>
            <c:strRef>
              <c:f>Hoja1!$A$5:$A$16</c:f>
              <c:strCache>
                <c:ptCount val="11"/>
                <c:pt idx="0">
                  <c:v>2009</c:v>
                </c:pt>
                <c:pt idx="1">
                  <c:v>2010</c:v>
                </c:pt>
                <c:pt idx="2">
                  <c:v>2011</c:v>
                </c:pt>
                <c:pt idx="3">
                  <c:v>2012</c:v>
                </c:pt>
                <c:pt idx="4">
                  <c:v>2013</c:v>
                </c:pt>
                <c:pt idx="5">
                  <c:v>2014</c:v>
                </c:pt>
                <c:pt idx="6">
                  <c:v>2015</c:v>
                </c:pt>
                <c:pt idx="7">
                  <c:v>2016</c:v>
                </c:pt>
                <c:pt idx="8">
                  <c:v>2017</c:v>
                </c:pt>
                <c:pt idx="9">
                  <c:v>2018</c:v>
                </c:pt>
                <c:pt idx="10">
                  <c:v>2019</c:v>
                </c:pt>
              </c:strCache>
            </c:strRef>
          </c:cat>
          <c:val>
            <c:numRef>
              <c:f>Hoja1!$G$5:$G$16</c:f>
              <c:numCache>
                <c:formatCode>0.00%</c:formatCode>
                <c:ptCount val="11"/>
                <c:pt idx="0">
                  <c:v>1</c:v>
                </c:pt>
                <c:pt idx="1">
                  <c:v>1.1566425251888592</c:v>
                </c:pt>
                <c:pt idx="2">
                  <c:v>1.2899828909126139</c:v>
                </c:pt>
                <c:pt idx="3">
                  <c:v>1.3395104985215827</c:v>
                </c:pt>
                <c:pt idx="4">
                  <c:v>1.338597329843858</c:v>
                </c:pt>
                <c:pt idx="5">
                  <c:v>1.3677748594231747</c:v>
                </c:pt>
                <c:pt idx="6">
                  <c:v>1.4134413645570307</c:v>
                </c:pt>
                <c:pt idx="7">
                  <c:v>1.4312402569164104</c:v>
                </c:pt>
                <c:pt idx="8">
                  <c:v>1.5414193041042412</c:v>
                </c:pt>
                <c:pt idx="9">
                  <c:v>1.5977979436198329</c:v>
                </c:pt>
                <c:pt idx="10">
                  <c:v>1.6329382674821706</c:v>
                </c:pt>
              </c:numCache>
            </c:numRef>
          </c:val>
          <c:smooth val="0"/>
          <c:extLst>
            <c:ext xmlns:c16="http://schemas.microsoft.com/office/drawing/2014/chart" uri="{C3380CC4-5D6E-409C-BE32-E72D297353CC}">
              <c16:uniqueId val="{00000004-D421-4F0C-9B72-1A75E84A33B8}"/>
            </c:ext>
          </c:extLst>
        </c:ser>
        <c:dLbls>
          <c:showLegendKey val="0"/>
          <c:showVal val="0"/>
          <c:showCatName val="0"/>
          <c:showSerName val="0"/>
          <c:showPercent val="0"/>
          <c:showBubbleSize val="0"/>
        </c:dLbls>
        <c:smooth val="0"/>
        <c:axId val="1033953456"/>
        <c:axId val="1030072256"/>
      </c:lineChart>
      <c:catAx>
        <c:axId val="103395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030072256"/>
        <c:crosses val="autoZero"/>
        <c:auto val="1"/>
        <c:lblAlgn val="ctr"/>
        <c:lblOffset val="100"/>
        <c:noMultiLvlLbl val="0"/>
      </c:catAx>
      <c:valAx>
        <c:axId val="103007225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03395345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[EUSTAT.xlsx]Vs. UE desde 2000!Tabla dinámica1</c:name>
    <c:fmtId val="-1"/>
  </c:pivotSource>
  <c:chart>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7.0557767987068198E-2"/>
          <c:y val="7.407407407407407E-2"/>
          <c:w val="0.57951357872839515"/>
          <c:h val="0.79685914260717405"/>
        </c:manualLayout>
      </c:layout>
      <c:lineChart>
        <c:grouping val="standard"/>
        <c:varyColors val="0"/>
        <c:ser>
          <c:idx val="0"/>
          <c:order val="0"/>
          <c:tx>
            <c:strRef>
              <c:f>'Vs. UE desde 2000'!$B$3:$B$6</c:f>
              <c:strCache>
                <c:ptCount val="1"/>
                <c:pt idx="0">
                  <c:v>EUROPA - RESTO EUROPA - Reino Unido</c:v>
                </c:pt>
              </c:strCache>
            </c:strRef>
          </c:tx>
          <c:spPr>
            <a:ln w="28575" cap="rnd">
              <a:solidFill>
                <a:schemeClr val="accent1"/>
              </a:solidFill>
              <a:round/>
            </a:ln>
            <a:effectLst/>
          </c:spPr>
          <c:marker>
            <c:symbol val="none"/>
          </c:marker>
          <c:cat>
            <c:strRef>
              <c:f>'Vs. UE desde 2000'!$A$7:$A$27</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'Vs. UE desde 2000'!$B$7:$B$27</c:f>
              <c:numCache>
                <c:formatCode>0.00%</c:formatCode>
                <c:ptCount val="20"/>
                <c:pt idx="0">
                  <c:v>1</c:v>
                </c:pt>
                <c:pt idx="1">
                  <c:v>0.97547475978758669</c:v>
                </c:pt>
                <c:pt idx="2">
                  <c:v>0.9447833377743915</c:v>
                </c:pt>
                <c:pt idx="3">
                  <c:v>0.86215851753521633</c:v>
                </c:pt>
                <c:pt idx="4">
                  <c:v>0.89210400980823545</c:v>
                </c:pt>
                <c:pt idx="5">
                  <c:v>0.98650761186043312</c:v>
                </c:pt>
                <c:pt idx="6">
                  <c:v>1.141460344787899</c:v>
                </c:pt>
                <c:pt idx="7">
                  <c:v>1.0352442390678447</c:v>
                </c:pt>
                <c:pt idx="8">
                  <c:v>1.0242544485390066</c:v>
                </c:pt>
                <c:pt idx="9">
                  <c:v>0.80573814240682617</c:v>
                </c:pt>
                <c:pt idx="10">
                  <c:v>0.99487377051046721</c:v>
                </c:pt>
                <c:pt idx="11">
                  <c:v>1.1614384582284989</c:v>
                </c:pt>
                <c:pt idx="12">
                  <c:v>1.1705575872785259</c:v>
                </c:pt>
                <c:pt idx="13">
                  <c:v>1.2895788923028209</c:v>
                </c:pt>
                <c:pt idx="14">
                  <c:v>1.2024396884879258</c:v>
                </c:pt>
                <c:pt idx="15">
                  <c:v>1.313492684750639</c:v>
                </c:pt>
                <c:pt idx="16">
                  <c:v>1.1617378569766355</c:v>
                </c:pt>
                <c:pt idx="17">
                  <c:v>1.2223917218296279</c:v>
                </c:pt>
                <c:pt idx="18">
                  <c:v>1.2988727536159257</c:v>
                </c:pt>
                <c:pt idx="19">
                  <c:v>1.307492032835454</c:v>
                </c:pt>
              </c:numCache>
            </c:numRef>
          </c:val>
          <c:smooth val="0"/>
          <c:extLst>
            <c:ext xmlns:c16="http://schemas.microsoft.com/office/drawing/2014/chart" uri="{C3380CC4-5D6E-409C-BE32-E72D297353CC}">
              <c16:uniqueId val="{00000000-AA40-4789-9A32-6CB1482FD919}"/>
            </c:ext>
          </c:extLst>
        </c:ser>
        <c:ser>
          <c:idx val="1"/>
          <c:order val="1"/>
          <c:tx>
            <c:strRef>
              <c:f>'Vs. UE desde 2000'!$D$3:$D$6</c:f>
              <c:strCache>
                <c:ptCount val="1"/>
                <c:pt idx="0">
                  <c:v>EUROPA - UNION EUROPEA 27 - Alemania</c:v>
                </c:pt>
              </c:strCache>
            </c:strRef>
          </c:tx>
          <c:spPr>
            <a:ln w="28575" cap="rnd">
              <a:solidFill>
                <a:schemeClr val="accent2"/>
              </a:solidFill>
              <a:round/>
            </a:ln>
            <a:effectLst/>
          </c:spPr>
          <c:marker>
            <c:symbol val="none"/>
          </c:marker>
          <c:cat>
            <c:strRef>
              <c:f>'Vs. UE desde 2000'!$A$7:$A$27</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'Vs. UE desde 2000'!$D$7:$D$27</c:f>
              <c:numCache>
                <c:formatCode>0.00%</c:formatCode>
                <c:ptCount val="20"/>
                <c:pt idx="0">
                  <c:v>1</c:v>
                </c:pt>
                <c:pt idx="1">
                  <c:v>1.0703650708784052</c:v>
                </c:pt>
                <c:pt idx="2">
                  <c:v>1.0918728599354712</c:v>
                </c:pt>
                <c:pt idx="3">
                  <c:v>1.1096357035013469</c:v>
                </c:pt>
                <c:pt idx="4">
                  <c:v>1.2292671240461328</c:v>
                </c:pt>
                <c:pt idx="5">
                  <c:v>1.3169382497591802</c:v>
                </c:pt>
                <c:pt idx="6">
                  <c:v>1.4984006450257217</c:v>
                </c:pt>
                <c:pt idx="7">
                  <c:v>1.6258338947458753</c:v>
                </c:pt>
                <c:pt idx="8">
                  <c:v>1.6617310254868318</c:v>
                </c:pt>
                <c:pt idx="9">
                  <c:v>1.3534897116252986</c:v>
                </c:pt>
                <c:pt idx="10">
                  <c:v>1.603590662834715</c:v>
                </c:pt>
                <c:pt idx="11">
                  <c:v>1.7875599016086992</c:v>
                </c:pt>
                <c:pt idx="12">
                  <c:v>1.8404726262817339</c:v>
                </c:pt>
                <c:pt idx="13">
                  <c:v>1.8319101101679864</c:v>
                </c:pt>
                <c:pt idx="14">
                  <c:v>1.8911283466310476</c:v>
                </c:pt>
                <c:pt idx="15">
                  <c:v>2.0079327455074463</c:v>
                </c:pt>
                <c:pt idx="16">
                  <c:v>2.0258462431394855</c:v>
                </c:pt>
                <c:pt idx="17">
                  <c:v>2.1474386388089659</c:v>
                </c:pt>
                <c:pt idx="18">
                  <c:v>2.2184272033631682</c:v>
                </c:pt>
                <c:pt idx="19">
                  <c:v>2.2362851524828096</c:v>
                </c:pt>
              </c:numCache>
            </c:numRef>
          </c:val>
          <c:smooth val="0"/>
          <c:extLst>
            <c:ext xmlns:c16="http://schemas.microsoft.com/office/drawing/2014/chart" uri="{C3380CC4-5D6E-409C-BE32-E72D297353CC}">
              <c16:uniqueId val="{00000001-AA40-4789-9A32-6CB1482FD919}"/>
            </c:ext>
          </c:extLst>
        </c:ser>
        <c:ser>
          <c:idx val="2"/>
          <c:order val="2"/>
          <c:tx>
            <c:strRef>
              <c:f>'Vs. UE desde 2000'!$E$3:$E$6</c:f>
              <c:strCache>
                <c:ptCount val="1"/>
                <c:pt idx="0">
                  <c:v>EUROPA - UNION EUROPEA 27 - España</c:v>
                </c:pt>
              </c:strCache>
            </c:strRef>
          </c:tx>
          <c:spPr>
            <a:ln w="28575" cap="rnd">
              <a:solidFill>
                <a:schemeClr val="accent3"/>
              </a:solidFill>
              <a:round/>
            </a:ln>
            <a:effectLst/>
          </c:spPr>
          <c:marker>
            <c:symbol val="none"/>
          </c:marker>
          <c:cat>
            <c:strRef>
              <c:f>'Vs. UE desde 2000'!$A$7:$A$27</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'Vs. UE desde 2000'!$E$7:$E$27</c:f>
              <c:numCache>
                <c:formatCode>0.00%</c:formatCode>
                <c:ptCount val="20"/>
                <c:pt idx="0">
                  <c:v>1</c:v>
                </c:pt>
                <c:pt idx="1">
                  <c:v>1.0549763499249265</c:v>
                </c:pt>
                <c:pt idx="2">
                  <c:v>1.0818817045452775</c:v>
                </c:pt>
                <c:pt idx="3">
                  <c:v>1.1214106243102573</c:v>
                </c:pt>
                <c:pt idx="4">
                  <c:v>1.1946324099199714</c:v>
                </c:pt>
                <c:pt idx="5">
                  <c:v>1.2600046171038166</c:v>
                </c:pt>
                <c:pt idx="6">
                  <c:v>1.3862574413390585</c:v>
                </c:pt>
                <c:pt idx="7">
                  <c:v>1.5054705611008699</c:v>
                </c:pt>
                <c:pt idx="8">
                  <c:v>1.5437752739590269</c:v>
                </c:pt>
                <c:pt idx="9">
                  <c:v>1.3007550546637168</c:v>
                </c:pt>
                <c:pt idx="10">
                  <c:v>1.5105046462201168</c:v>
                </c:pt>
                <c:pt idx="11">
                  <c:v>1.7418323618792499</c:v>
                </c:pt>
                <c:pt idx="12">
                  <c:v>1.8096359849491779</c:v>
                </c:pt>
                <c:pt idx="13">
                  <c:v>1.9038012223669771</c:v>
                </c:pt>
                <c:pt idx="14">
                  <c:v>1.9503366538002296</c:v>
                </c:pt>
                <c:pt idx="15">
                  <c:v>2.0298248701181603</c:v>
                </c:pt>
                <c:pt idx="16">
                  <c:v>2.0845262842745544</c:v>
                </c:pt>
                <c:pt idx="17">
                  <c:v>2.242922213567129</c:v>
                </c:pt>
                <c:pt idx="18">
                  <c:v>2.3826535497976535</c:v>
                </c:pt>
                <c:pt idx="19">
                  <c:v>2.449508079599366</c:v>
                </c:pt>
              </c:numCache>
            </c:numRef>
          </c:val>
          <c:smooth val="0"/>
          <c:extLst>
            <c:ext xmlns:c16="http://schemas.microsoft.com/office/drawing/2014/chart" uri="{C3380CC4-5D6E-409C-BE32-E72D297353CC}">
              <c16:uniqueId val="{00000002-AA40-4789-9A32-6CB1482FD919}"/>
            </c:ext>
          </c:extLst>
        </c:ser>
        <c:ser>
          <c:idx val="3"/>
          <c:order val="3"/>
          <c:tx>
            <c:strRef>
              <c:f>'Vs. UE desde 2000'!$F$3:$F$6</c:f>
              <c:strCache>
                <c:ptCount val="1"/>
                <c:pt idx="0">
                  <c:v>EUROPA - UNION EUROPEA 27 - Francia</c:v>
                </c:pt>
              </c:strCache>
            </c:strRef>
          </c:tx>
          <c:spPr>
            <a:ln w="28575" cap="rnd">
              <a:solidFill>
                <a:schemeClr val="accent4"/>
              </a:solidFill>
              <a:round/>
            </a:ln>
            <a:effectLst/>
          </c:spPr>
          <c:marker>
            <c:symbol val="none"/>
          </c:marker>
          <c:cat>
            <c:strRef>
              <c:f>'Vs. UE desde 2000'!$A$7:$A$27</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'Vs. UE desde 2000'!$F$7:$F$27</c:f>
              <c:numCache>
                <c:formatCode>0.00%</c:formatCode>
                <c:ptCount val="20"/>
                <c:pt idx="0">
                  <c:v>1</c:v>
                </c:pt>
                <c:pt idx="1">
                  <c:v>1.0094630078020688</c:v>
                </c:pt>
                <c:pt idx="2">
                  <c:v>1.0056824312420285</c:v>
                </c:pt>
                <c:pt idx="3">
                  <c:v>0.98795024284696831</c:v>
                </c:pt>
                <c:pt idx="4">
                  <c:v>1.037983477569747</c:v>
                </c:pt>
                <c:pt idx="5">
                  <c:v>1.0893766555729383</c:v>
                </c:pt>
                <c:pt idx="6">
                  <c:v>1.1904699014387998</c:v>
                </c:pt>
                <c:pt idx="7">
                  <c:v>1.2288587998760965</c:v>
                </c:pt>
                <c:pt idx="8">
                  <c:v>1.2613643924899802</c:v>
                </c:pt>
                <c:pt idx="9">
                  <c:v>1.0382983112359732</c:v>
                </c:pt>
                <c:pt idx="10">
                  <c:v>1.2043646504517151</c:v>
                </c:pt>
                <c:pt idx="11">
                  <c:v>1.3131043278758274</c:v>
                </c:pt>
                <c:pt idx="12">
                  <c:v>1.3563742683276265</c:v>
                </c:pt>
                <c:pt idx="13">
                  <c:v>1.3344928380705208</c:v>
                </c:pt>
                <c:pt idx="14">
                  <c:v>1.3310107261283268</c:v>
                </c:pt>
                <c:pt idx="15">
                  <c:v>1.3892635953939949</c:v>
                </c:pt>
                <c:pt idx="16">
                  <c:v>1.3782464510265879</c:v>
                </c:pt>
                <c:pt idx="17">
                  <c:v>1.4457815699253815</c:v>
                </c:pt>
                <c:pt idx="18">
                  <c:v>1.5021985676618876</c:v>
                </c:pt>
                <c:pt idx="19">
                  <c:v>1.5882795119025956</c:v>
                </c:pt>
              </c:numCache>
            </c:numRef>
          </c:val>
          <c:smooth val="0"/>
          <c:extLst>
            <c:ext xmlns:c16="http://schemas.microsoft.com/office/drawing/2014/chart" uri="{C3380CC4-5D6E-409C-BE32-E72D297353CC}">
              <c16:uniqueId val="{00000003-AA40-4789-9A32-6CB1482FD919}"/>
            </c:ext>
          </c:extLst>
        </c:ser>
        <c:ser>
          <c:idx val="4"/>
          <c:order val="4"/>
          <c:tx>
            <c:strRef>
              <c:f>'Vs. UE desde 2000'!$G$3:$G$6</c:f>
              <c:strCache>
                <c:ptCount val="1"/>
                <c:pt idx="0">
                  <c:v>EUROPA - UNION EUROPEA 27 - Italia</c:v>
                </c:pt>
              </c:strCache>
            </c:strRef>
          </c:tx>
          <c:spPr>
            <a:ln w="28575" cap="rnd">
              <a:solidFill>
                <a:schemeClr val="accent5"/>
              </a:solidFill>
              <a:round/>
            </a:ln>
            <a:effectLst/>
          </c:spPr>
          <c:marker>
            <c:symbol val="none"/>
          </c:marker>
          <c:cat>
            <c:strRef>
              <c:f>'Vs. UE desde 2000'!$A$7:$A$27</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'Vs. UE desde 2000'!$G$7:$G$27</c:f>
              <c:numCache>
                <c:formatCode>0.00%</c:formatCode>
                <c:ptCount val="20"/>
                <c:pt idx="0">
                  <c:v>1</c:v>
                </c:pt>
                <c:pt idx="1">
                  <c:v>1.0480305762067355</c:v>
                </c:pt>
                <c:pt idx="2">
                  <c:v>1.0321903940907535</c:v>
                </c:pt>
                <c:pt idx="3">
                  <c:v>1.0169088479845496</c:v>
                </c:pt>
                <c:pt idx="4">
                  <c:v>1.0918954732892143</c:v>
                </c:pt>
                <c:pt idx="5">
                  <c:v>1.1514246494945204</c:v>
                </c:pt>
                <c:pt idx="6">
                  <c:v>1.2761720855698089</c:v>
                </c:pt>
                <c:pt idx="7">
                  <c:v>1.4018905150346566</c:v>
                </c:pt>
                <c:pt idx="8">
                  <c:v>1.4149974839932558</c:v>
                </c:pt>
                <c:pt idx="9">
                  <c:v>1.1193849196673107</c:v>
                </c:pt>
                <c:pt idx="10">
                  <c:v>1.2947282001423266</c:v>
                </c:pt>
                <c:pt idx="11">
                  <c:v>1.4439873947164212</c:v>
                </c:pt>
                <c:pt idx="12">
                  <c:v>1.4994278517811011</c:v>
                </c:pt>
                <c:pt idx="13">
                  <c:v>1.4984056645341437</c:v>
                </c:pt>
                <c:pt idx="14">
                  <c:v>1.5310665511383776</c:v>
                </c:pt>
                <c:pt idx="15">
                  <c:v>1.5821849483191259</c:v>
                </c:pt>
                <c:pt idx="16">
                  <c:v>1.6021087600129971</c:v>
                </c:pt>
                <c:pt idx="17">
                  <c:v>1.725441523898368</c:v>
                </c:pt>
                <c:pt idx="18">
                  <c:v>1.7885509227634808</c:v>
                </c:pt>
                <c:pt idx="19">
                  <c:v>1.8278864713672069</c:v>
                </c:pt>
              </c:numCache>
            </c:numRef>
          </c:val>
          <c:smooth val="0"/>
          <c:extLst>
            <c:ext xmlns:c16="http://schemas.microsoft.com/office/drawing/2014/chart" uri="{C3380CC4-5D6E-409C-BE32-E72D297353CC}">
              <c16:uniqueId val="{00000004-AA40-4789-9A32-6CB1482FD919}"/>
            </c:ext>
          </c:extLst>
        </c:ser>
        <c:dLbls>
          <c:showLegendKey val="0"/>
          <c:showVal val="0"/>
          <c:showCatName val="0"/>
          <c:showSerName val="0"/>
          <c:showPercent val="0"/>
          <c:showBubbleSize val="0"/>
        </c:dLbls>
        <c:smooth val="0"/>
        <c:axId val="393523871"/>
        <c:axId val="387491055"/>
      </c:lineChart>
      <c:catAx>
        <c:axId val="3935238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387491055"/>
        <c:crosses val="autoZero"/>
        <c:auto val="1"/>
        <c:lblAlgn val="ctr"/>
        <c:lblOffset val="100"/>
        <c:noMultiLvlLbl val="0"/>
      </c:catAx>
      <c:valAx>
        <c:axId val="387491055"/>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39352387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520492238510637E-2"/>
          <c:y val="0.15089586328950047"/>
          <c:w val="0.92594608070587292"/>
          <c:h val="0.74988627254944706"/>
        </c:manualLayout>
      </c:layout>
      <c:barChart>
        <c:barDir val="col"/>
        <c:grouping val="clustered"/>
        <c:varyColors val="0"/>
        <c:ser>
          <c:idx val="0"/>
          <c:order val="0"/>
          <c:tx>
            <c:v>Francia</c:v>
          </c:tx>
          <c:spPr>
            <a:solidFill>
              <a:schemeClr val="accent5"/>
            </a:solidFill>
          </c:spPr>
          <c:invertIfNegative val="0"/>
          <c:cat>
            <c:numRef>
              <c:f>'Evol apertura_gráfico (2)'!$B$3:$B$8</c:f>
              <c:numCache>
                <c:formatCode>General</c:formatCode>
                <c:ptCount val="5"/>
                <c:pt idx="0">
                  <c:v>2008</c:v>
                </c:pt>
                <c:pt idx="1">
                  <c:v>2012</c:v>
                </c:pt>
                <c:pt idx="2">
                  <c:v>2014</c:v>
                </c:pt>
                <c:pt idx="3">
                  <c:v>2016</c:v>
                </c:pt>
                <c:pt idx="4">
                  <c:v>2019</c:v>
                </c:pt>
              </c:numCache>
            </c:numRef>
          </c:cat>
          <c:val>
            <c:numRef>
              <c:f>'Evol apertura_gráfico (2)'!$C$3:$C$8</c:f>
              <c:numCache>
                <c:formatCode>0.0%</c:formatCode>
                <c:ptCount val="5"/>
                <c:pt idx="0" formatCode="0%">
                  <c:v>0.26644451608462322</c:v>
                </c:pt>
                <c:pt idx="1">
                  <c:v>0.27909280977570272</c:v>
                </c:pt>
                <c:pt idx="2">
                  <c:v>0.28941511776294737</c:v>
                </c:pt>
                <c:pt idx="3">
                  <c:v>0.28999999999999998</c:v>
                </c:pt>
                <c:pt idx="4" formatCode="0%">
                  <c:v>0.31</c:v>
                </c:pt>
              </c:numCache>
            </c:numRef>
          </c:val>
          <c:extLst>
            <c:ext xmlns:c16="http://schemas.microsoft.com/office/drawing/2014/chart" uri="{C3380CC4-5D6E-409C-BE32-E72D297353CC}">
              <c16:uniqueId val="{00000000-197E-48CE-9D0B-D4F381F82C11}"/>
            </c:ext>
          </c:extLst>
        </c:ser>
        <c:ser>
          <c:idx val="1"/>
          <c:order val="1"/>
          <c:tx>
            <c:v>Alemania</c:v>
          </c:tx>
          <c:spPr>
            <a:solidFill>
              <a:schemeClr val="tx1">
                <a:lumMod val="85000"/>
                <a:lumOff val="15000"/>
              </a:schemeClr>
            </a:solidFill>
          </c:spPr>
          <c:invertIfNegative val="0"/>
          <c:cat>
            <c:numRef>
              <c:f>'Evol apertura_gráfico (2)'!$B$3:$B$8</c:f>
              <c:numCache>
                <c:formatCode>General</c:formatCode>
                <c:ptCount val="5"/>
                <c:pt idx="0">
                  <c:v>2008</c:v>
                </c:pt>
                <c:pt idx="1">
                  <c:v>2012</c:v>
                </c:pt>
                <c:pt idx="2">
                  <c:v>2014</c:v>
                </c:pt>
                <c:pt idx="3">
                  <c:v>2016</c:v>
                </c:pt>
                <c:pt idx="4">
                  <c:v>2019</c:v>
                </c:pt>
              </c:numCache>
            </c:numRef>
          </c:cat>
          <c:val>
            <c:numRef>
              <c:f>'Evol apertura_gráfico (2)'!$D$3:$D$8</c:f>
              <c:numCache>
                <c:formatCode>0.0%</c:formatCode>
                <c:ptCount val="5"/>
                <c:pt idx="0" formatCode="0%">
                  <c:v>0.42266976396849787</c:v>
                </c:pt>
                <c:pt idx="1">
                  <c:v>0.45158457290825049</c:v>
                </c:pt>
                <c:pt idx="2">
                  <c:v>0.46890564787893763</c:v>
                </c:pt>
                <c:pt idx="3">
                  <c:v>0.47</c:v>
                </c:pt>
                <c:pt idx="4" formatCode="0.00%">
                  <c:v>0.47</c:v>
                </c:pt>
              </c:numCache>
            </c:numRef>
          </c:val>
          <c:extLst>
            <c:ext xmlns:c16="http://schemas.microsoft.com/office/drawing/2014/chart" uri="{C3380CC4-5D6E-409C-BE32-E72D297353CC}">
              <c16:uniqueId val="{00000001-197E-48CE-9D0B-D4F381F82C11}"/>
            </c:ext>
          </c:extLst>
        </c:ser>
        <c:ser>
          <c:idx val="2"/>
          <c:order val="2"/>
          <c:tx>
            <c:v>Italia</c:v>
          </c:tx>
          <c:spPr>
            <a:solidFill>
              <a:schemeClr val="accent2"/>
            </a:solidFill>
          </c:spPr>
          <c:invertIfNegative val="0"/>
          <c:cat>
            <c:numRef>
              <c:f>'Evol apertura_gráfico (2)'!$B$3:$B$8</c:f>
              <c:numCache>
                <c:formatCode>General</c:formatCode>
                <c:ptCount val="5"/>
                <c:pt idx="0">
                  <c:v>2008</c:v>
                </c:pt>
                <c:pt idx="1">
                  <c:v>2012</c:v>
                </c:pt>
                <c:pt idx="2">
                  <c:v>2014</c:v>
                </c:pt>
                <c:pt idx="3">
                  <c:v>2016</c:v>
                </c:pt>
                <c:pt idx="4">
                  <c:v>2019</c:v>
                </c:pt>
              </c:numCache>
            </c:numRef>
          </c:cat>
          <c:val>
            <c:numRef>
              <c:f>'Evol apertura_gráfico (2)'!$E$3:$E$8</c:f>
              <c:numCache>
                <c:formatCode>0.0%</c:formatCode>
                <c:ptCount val="5"/>
                <c:pt idx="0" formatCode="0%">
                  <c:v>0.26426700891698168</c:v>
                </c:pt>
                <c:pt idx="1">
                  <c:v>0.27736648348866544</c:v>
                </c:pt>
                <c:pt idx="2">
                  <c:v>0.2916173825304918</c:v>
                </c:pt>
                <c:pt idx="3">
                  <c:v>0.31</c:v>
                </c:pt>
                <c:pt idx="4" formatCode="0.00%">
                  <c:v>0.31</c:v>
                </c:pt>
              </c:numCache>
            </c:numRef>
          </c:val>
          <c:extLst>
            <c:ext xmlns:c16="http://schemas.microsoft.com/office/drawing/2014/chart" uri="{C3380CC4-5D6E-409C-BE32-E72D297353CC}">
              <c16:uniqueId val="{00000002-197E-48CE-9D0B-D4F381F82C11}"/>
            </c:ext>
          </c:extLst>
        </c:ser>
        <c:ser>
          <c:idx val="3"/>
          <c:order val="3"/>
          <c:tx>
            <c:v>Reino Unido</c:v>
          </c:tx>
          <c:spPr>
            <a:solidFill>
              <a:schemeClr val="accent3"/>
            </a:solidFill>
          </c:spPr>
          <c:invertIfNegative val="0"/>
          <c:cat>
            <c:numRef>
              <c:f>'Evol apertura_gráfico (2)'!$B$3:$B$8</c:f>
              <c:numCache>
                <c:formatCode>General</c:formatCode>
                <c:ptCount val="5"/>
                <c:pt idx="0">
                  <c:v>2008</c:v>
                </c:pt>
                <c:pt idx="1">
                  <c:v>2012</c:v>
                </c:pt>
                <c:pt idx="2">
                  <c:v>2014</c:v>
                </c:pt>
                <c:pt idx="3">
                  <c:v>2016</c:v>
                </c:pt>
                <c:pt idx="4">
                  <c:v>2019</c:v>
                </c:pt>
              </c:numCache>
            </c:numRef>
          </c:cat>
          <c:val>
            <c:numRef>
              <c:f>'Evol apertura_gráfico (2)'!$F$3:$F$8</c:f>
              <c:numCache>
                <c:formatCode>0.0%</c:formatCode>
                <c:ptCount val="5"/>
                <c:pt idx="0" formatCode="General">
                  <c:v>0.28550662648157438</c:v>
                </c:pt>
                <c:pt idx="1">
                  <c:v>0.29250600149444556</c:v>
                </c:pt>
                <c:pt idx="2">
                  <c:v>0.28554799055677255</c:v>
                </c:pt>
                <c:pt idx="3">
                  <c:v>0.3</c:v>
                </c:pt>
                <c:pt idx="4" formatCode="0.00%">
                  <c:v>0.3</c:v>
                </c:pt>
              </c:numCache>
            </c:numRef>
          </c:val>
          <c:extLst>
            <c:ext xmlns:c16="http://schemas.microsoft.com/office/drawing/2014/chart" uri="{C3380CC4-5D6E-409C-BE32-E72D297353CC}">
              <c16:uniqueId val="{00000003-197E-48CE-9D0B-D4F381F82C11}"/>
            </c:ext>
          </c:extLst>
        </c:ser>
        <c:ser>
          <c:idx val="4"/>
          <c:order val="4"/>
          <c:tx>
            <c:v>España</c:v>
          </c:tx>
          <c:spPr>
            <a:solidFill>
              <a:schemeClr val="accent1"/>
            </a:solidFill>
          </c:spPr>
          <c:invertIfNegative val="0"/>
          <c:cat>
            <c:numRef>
              <c:f>'Evol apertura_gráfico (2)'!$B$3:$B$8</c:f>
              <c:numCache>
                <c:formatCode>General</c:formatCode>
                <c:ptCount val="5"/>
                <c:pt idx="0">
                  <c:v>2008</c:v>
                </c:pt>
                <c:pt idx="1">
                  <c:v>2012</c:v>
                </c:pt>
                <c:pt idx="2">
                  <c:v>2014</c:v>
                </c:pt>
                <c:pt idx="3">
                  <c:v>2016</c:v>
                </c:pt>
                <c:pt idx="4">
                  <c:v>2019</c:v>
                </c:pt>
              </c:numCache>
            </c:numRef>
          </c:cat>
          <c:val>
            <c:numRef>
              <c:f>'Evol apertura_gráfico (2)'!$G$3:$G$8</c:f>
              <c:numCache>
                <c:formatCode>0.0%</c:formatCode>
                <c:ptCount val="5"/>
                <c:pt idx="0" formatCode="General">
                  <c:v>0.25278010742135221</c:v>
                </c:pt>
                <c:pt idx="1">
                  <c:v>0.28826061298617284</c:v>
                </c:pt>
                <c:pt idx="2">
                  <c:v>0.31446772375136578</c:v>
                </c:pt>
                <c:pt idx="3">
                  <c:v>0.34</c:v>
                </c:pt>
                <c:pt idx="4" formatCode="0.00%">
                  <c:v>0.35</c:v>
                </c:pt>
              </c:numCache>
            </c:numRef>
          </c:val>
          <c:extLst>
            <c:ext xmlns:c16="http://schemas.microsoft.com/office/drawing/2014/chart" uri="{C3380CC4-5D6E-409C-BE32-E72D297353CC}">
              <c16:uniqueId val="{00000004-197E-48CE-9D0B-D4F381F82C11}"/>
            </c:ext>
          </c:extLst>
        </c:ser>
        <c:dLbls>
          <c:showLegendKey val="0"/>
          <c:showVal val="0"/>
          <c:showCatName val="0"/>
          <c:showSerName val="0"/>
          <c:showPercent val="0"/>
          <c:showBubbleSize val="0"/>
        </c:dLbls>
        <c:gapWidth val="249"/>
        <c:overlap val="-22"/>
        <c:axId val="132404352"/>
        <c:axId val="132405888"/>
      </c:barChart>
      <c:catAx>
        <c:axId val="132404352"/>
        <c:scaling>
          <c:orientation val="minMax"/>
        </c:scaling>
        <c:delete val="0"/>
        <c:axPos val="b"/>
        <c:numFmt formatCode="General" sourceLinked="1"/>
        <c:majorTickMark val="out"/>
        <c:minorTickMark val="none"/>
        <c:tickLblPos val="low"/>
        <c:txPr>
          <a:bodyPr/>
          <a:lstStyle/>
          <a:p>
            <a:pPr>
              <a:defRPr>
                <a:latin typeface="Century Gothic" panose="020B0502020202020204" pitchFamily="34" charset="0"/>
              </a:defRPr>
            </a:pPr>
            <a:endParaRPr lang="es-ES"/>
          </a:p>
        </c:txPr>
        <c:crossAx val="132405888"/>
        <c:crosses val="autoZero"/>
        <c:auto val="1"/>
        <c:lblAlgn val="ctr"/>
        <c:lblOffset val="300"/>
        <c:noMultiLvlLbl val="0"/>
      </c:catAx>
      <c:valAx>
        <c:axId val="132405888"/>
        <c:scaling>
          <c:orientation val="minMax"/>
          <c:max val="0.5"/>
        </c:scaling>
        <c:delete val="0"/>
        <c:axPos val="l"/>
        <c:majorGridlines/>
        <c:numFmt formatCode="0%" sourceLinked="0"/>
        <c:majorTickMark val="out"/>
        <c:minorTickMark val="none"/>
        <c:tickLblPos val="nextTo"/>
        <c:txPr>
          <a:bodyPr/>
          <a:lstStyle/>
          <a:p>
            <a:pPr>
              <a:defRPr sz="800" baseline="0">
                <a:solidFill>
                  <a:schemeClr val="tx1">
                    <a:lumMod val="65000"/>
                    <a:lumOff val="35000"/>
                  </a:schemeClr>
                </a:solidFill>
                <a:latin typeface="Century Gothic" panose="020B0502020202020204" pitchFamily="34" charset="0"/>
              </a:defRPr>
            </a:pPr>
            <a:endParaRPr lang="es-ES"/>
          </a:p>
        </c:txPr>
        <c:crossAx val="132404352"/>
        <c:crosses val="autoZero"/>
        <c:crossBetween val="between"/>
      </c:valAx>
    </c:plotArea>
    <c:legend>
      <c:legendPos val="b"/>
      <c:layout>
        <c:manualLayout>
          <c:xMode val="edge"/>
          <c:yMode val="edge"/>
          <c:x val="0.20260870035114592"/>
          <c:y val="6.0119763926702242E-2"/>
          <c:w val="0.5651052700222039"/>
          <c:h val="8.6796910211840425E-2"/>
        </c:manualLayout>
      </c:layout>
      <c:overlay val="0"/>
      <c:txPr>
        <a:bodyPr/>
        <a:lstStyle/>
        <a:p>
          <a:pPr algn="ctr">
            <a:defRPr lang="es-ES" sz="1000" b="0" i="0" u="none" strike="noStrike" kern="1200" baseline="0">
              <a:solidFill>
                <a:srgbClr val="000000"/>
              </a:solidFill>
              <a:latin typeface="Century Gothic" panose="020B0502020202020204" pitchFamily="34" charset="0"/>
              <a:ea typeface="+mn-ea"/>
              <a:cs typeface="+mn-cs"/>
            </a:defRPr>
          </a:pPr>
          <a:endParaRPr lang="es-E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[EEMM_CONEXION_POR_DEFECTO.xlsx]Hoja1!Tabla dinámica1</c:name>
    <c:fmtId val="-1"/>
  </c:pivotSource>
  <c:chart>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5.7890255730813203E-2"/>
          <c:y val="3.7825056541284409E-2"/>
          <c:w val="0.61603794733326067"/>
          <c:h val="0.88240441727346053"/>
        </c:manualLayout>
      </c:layout>
      <c:lineChart>
        <c:grouping val="standard"/>
        <c:varyColors val="0"/>
        <c:ser>
          <c:idx val="0"/>
          <c:order val="0"/>
          <c:tx>
            <c:strRef>
              <c:f>Hoja1!$B$3:$B$6</c:f>
              <c:strCache>
                <c:ptCount val="1"/>
                <c:pt idx="0">
                  <c:v>AMERICA - AMERICA DEL NORTE - Estados Unidos</c:v>
                </c:pt>
              </c:strCache>
            </c:strRef>
          </c:tx>
          <c:spPr>
            <a:ln w="28575" cap="rnd">
              <a:solidFill>
                <a:schemeClr val="accent1"/>
              </a:solidFill>
              <a:round/>
            </a:ln>
            <a:effectLst/>
          </c:spPr>
          <c:marker>
            <c:symbol val="none"/>
          </c:marker>
          <c:cat>
            <c:strRef>
              <c:f>Hoja1!$A$7:$A$18</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Hoja1!$B$7:$B$18</c:f>
              <c:numCache>
                <c:formatCode>#,##0.00"%"</c:formatCode>
                <c:ptCount val="11"/>
                <c:pt idx="0">
                  <c:v>8.301709848746226</c:v>
                </c:pt>
                <c:pt idx="1">
                  <c:v>8.6370470454235218</c:v>
                </c:pt>
                <c:pt idx="2">
                  <c:v>8.4946287010587884</c:v>
                </c:pt>
                <c:pt idx="3">
                  <c:v>8.2250187059869226</c:v>
                </c:pt>
                <c:pt idx="4">
                  <c:v>8.5939650750179535</c:v>
                </c:pt>
                <c:pt idx="5">
                  <c:v>8.431601787099579</c:v>
                </c:pt>
                <c:pt idx="6">
                  <c:v>8.7069852879854839</c:v>
                </c:pt>
                <c:pt idx="7">
                  <c:v>9.3146598606488844</c:v>
                </c:pt>
                <c:pt idx="8">
                  <c:v>9.2066193958610647</c:v>
                </c:pt>
                <c:pt idx="9">
                  <c:v>8.8816518023547548</c:v>
                </c:pt>
                <c:pt idx="10">
                  <c:v>8.8299375996011964</c:v>
                </c:pt>
              </c:numCache>
            </c:numRef>
          </c:val>
          <c:smooth val="0"/>
          <c:extLst>
            <c:ext xmlns:c16="http://schemas.microsoft.com/office/drawing/2014/chart" uri="{C3380CC4-5D6E-409C-BE32-E72D297353CC}">
              <c16:uniqueId val="{00000000-AF93-41E8-8E30-5616A4420C07}"/>
            </c:ext>
          </c:extLst>
        </c:ser>
        <c:ser>
          <c:idx val="1"/>
          <c:order val="1"/>
          <c:tx>
            <c:strRef>
              <c:f>Hoja1!$E$3:$E$6</c:f>
              <c:strCache>
                <c:ptCount val="1"/>
                <c:pt idx="0">
                  <c:v>ASIA - LEJANO ORIENTE - China</c:v>
                </c:pt>
              </c:strCache>
            </c:strRef>
          </c:tx>
          <c:spPr>
            <a:ln w="28575" cap="rnd">
              <a:solidFill>
                <a:schemeClr val="accent2"/>
              </a:solidFill>
              <a:round/>
            </a:ln>
            <a:effectLst/>
          </c:spPr>
          <c:marker>
            <c:symbol val="none"/>
          </c:marker>
          <c:cat>
            <c:strRef>
              <c:f>Hoja1!$A$7:$A$18</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Hoja1!$E$7:$E$18</c:f>
              <c:numCache>
                <c:formatCode>#,##0.00"%"</c:formatCode>
                <c:ptCount val="11"/>
                <c:pt idx="0">
                  <c:v>9.1370174445216374</c:v>
                </c:pt>
                <c:pt idx="1">
                  <c:v>9.8216721424767375</c:v>
                </c:pt>
                <c:pt idx="2">
                  <c:v>10.486288837364885</c:v>
                </c:pt>
                <c:pt idx="3">
                  <c:v>10.538211479331816</c:v>
                </c:pt>
                <c:pt idx="4">
                  <c:v>11.396723476384999</c:v>
                </c:pt>
                <c:pt idx="5">
                  <c:v>11.806300857582039</c:v>
                </c:pt>
                <c:pt idx="6">
                  <c:v>12.591077572862138</c:v>
                </c:pt>
                <c:pt idx="7">
                  <c:v>14.100370564975783</c:v>
                </c:pt>
                <c:pt idx="8">
                  <c:v>13.310402906248456</c:v>
                </c:pt>
                <c:pt idx="9">
                  <c:v>13.004492107519491</c:v>
                </c:pt>
                <c:pt idx="10">
                  <c:v>13.22515951702786</c:v>
                </c:pt>
              </c:numCache>
            </c:numRef>
          </c:val>
          <c:smooth val="0"/>
          <c:extLst>
            <c:ext xmlns:c16="http://schemas.microsoft.com/office/drawing/2014/chart" uri="{C3380CC4-5D6E-409C-BE32-E72D297353CC}">
              <c16:uniqueId val="{00000001-AF93-41E8-8E30-5616A4420C07}"/>
            </c:ext>
          </c:extLst>
        </c:ser>
        <c:ser>
          <c:idx val="2"/>
          <c:order val="2"/>
          <c:tx>
            <c:strRef>
              <c:f>Hoja1!$F$3:$F$6</c:f>
              <c:strCache>
                <c:ptCount val="1"/>
                <c:pt idx="0">
                  <c:v>ASIA - LEJANO ORIENTE - Japón</c:v>
                </c:pt>
              </c:strCache>
            </c:strRef>
          </c:tx>
          <c:spPr>
            <a:ln w="28575" cap="rnd">
              <a:solidFill>
                <a:schemeClr val="accent3"/>
              </a:solidFill>
              <a:round/>
            </a:ln>
            <a:effectLst/>
          </c:spPr>
          <c:marker>
            <c:symbol val="none"/>
          </c:marker>
          <c:cat>
            <c:strRef>
              <c:f>Hoja1!$A$7:$A$18</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Hoja1!$F$7:$F$18</c:f>
              <c:numCache>
                <c:formatCode>#,##0.00"%"</c:formatCode>
                <c:ptCount val="11"/>
                <c:pt idx="0">
                  <c:v>4.9904320758372966</c:v>
                </c:pt>
                <c:pt idx="1">
                  <c:v>4.7465105439525397</c:v>
                </c:pt>
                <c:pt idx="2">
                  <c:v>5.1161466635172275</c:v>
                </c:pt>
                <c:pt idx="3">
                  <c:v>4.5696046052072088</c:v>
                </c:pt>
                <c:pt idx="4">
                  <c:v>4.4424690005500631</c:v>
                </c:pt>
                <c:pt idx="5">
                  <c:v>3.8219218567556932</c:v>
                </c:pt>
                <c:pt idx="6">
                  <c:v>3.7102885036542945</c:v>
                </c:pt>
                <c:pt idx="7">
                  <c:v>3.8755536257400185</c:v>
                </c:pt>
                <c:pt idx="8">
                  <c:v>4.0923715170797594</c:v>
                </c:pt>
                <c:pt idx="9">
                  <c:v>4.011008629172232</c:v>
                </c:pt>
                <c:pt idx="10">
                  <c:v>3.9141646853227137</c:v>
                </c:pt>
              </c:numCache>
            </c:numRef>
          </c:val>
          <c:smooth val="0"/>
          <c:extLst>
            <c:ext xmlns:c16="http://schemas.microsoft.com/office/drawing/2014/chart" uri="{C3380CC4-5D6E-409C-BE32-E72D297353CC}">
              <c16:uniqueId val="{00000002-AF93-41E8-8E30-5616A4420C07}"/>
            </c:ext>
          </c:extLst>
        </c:ser>
        <c:ser>
          <c:idx val="3"/>
          <c:order val="3"/>
          <c:tx>
            <c:strRef>
              <c:f>Hoja1!$I$3:$I$6</c:f>
              <c:strCache>
                <c:ptCount val="1"/>
                <c:pt idx="0">
                  <c:v>EUROPA - RESTO EUROPA - Reino Unido</c:v>
                </c:pt>
              </c:strCache>
            </c:strRef>
          </c:tx>
          <c:spPr>
            <a:ln w="28575" cap="rnd">
              <a:solidFill>
                <a:schemeClr val="accent4"/>
              </a:solidFill>
              <a:round/>
            </a:ln>
            <a:effectLst/>
          </c:spPr>
          <c:marker>
            <c:symbol val="none"/>
          </c:marker>
          <c:cat>
            <c:strRef>
              <c:f>Hoja1!$A$7:$A$18</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Hoja1!$I$7:$I$18</c:f>
              <c:numCache>
                <c:formatCode>#,##0.00"%"</c:formatCode>
                <c:ptCount val="11"/>
                <c:pt idx="0">
                  <c:v>3.0783918956480396</c:v>
                </c:pt>
                <c:pt idx="1">
                  <c:v>2.9393213181652462</c:v>
                </c:pt>
                <c:pt idx="2">
                  <c:v>2.8048317984389035</c:v>
                </c:pt>
                <c:pt idx="3">
                  <c:v>2.8715396419866903</c:v>
                </c:pt>
                <c:pt idx="4">
                  <c:v>2.6769057033293775</c:v>
                </c:pt>
                <c:pt idx="5">
                  <c:v>2.9290745469419552</c:v>
                </c:pt>
                <c:pt idx="6">
                  <c:v>2.7476804826345131</c:v>
                </c:pt>
                <c:pt idx="7">
                  <c:v>2.8920315897507614</c:v>
                </c:pt>
                <c:pt idx="8">
                  <c:v>2.6109105574073803</c:v>
                </c:pt>
                <c:pt idx="9">
                  <c:v>2.5386910130430018</c:v>
                </c:pt>
                <c:pt idx="10">
                  <c:v>2.602582716626713</c:v>
                </c:pt>
              </c:numCache>
            </c:numRef>
          </c:val>
          <c:smooth val="0"/>
          <c:extLst>
            <c:ext xmlns:c16="http://schemas.microsoft.com/office/drawing/2014/chart" uri="{C3380CC4-5D6E-409C-BE32-E72D297353CC}">
              <c16:uniqueId val="{00000003-AF93-41E8-8E30-5616A4420C07}"/>
            </c:ext>
          </c:extLst>
        </c:ser>
        <c:ser>
          <c:idx val="4"/>
          <c:order val="4"/>
          <c:tx>
            <c:strRef>
              <c:f>Hoja1!$K$3:$K$6</c:f>
              <c:strCache>
                <c:ptCount val="1"/>
                <c:pt idx="0">
                  <c:v>EUROPA - UNION EUROPEA 27 - Alemania</c:v>
                </c:pt>
              </c:strCache>
            </c:strRef>
          </c:tx>
          <c:spPr>
            <a:ln w="28575" cap="rnd">
              <a:solidFill>
                <a:schemeClr val="accent5"/>
              </a:solidFill>
              <a:round/>
            </a:ln>
            <a:effectLst/>
          </c:spPr>
          <c:marker>
            <c:symbol val="none"/>
          </c:marker>
          <c:cat>
            <c:strRef>
              <c:f>Hoja1!$A$7:$A$18</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Hoja1!$K$7:$K$18</c:f>
              <c:numCache>
                <c:formatCode>#,##0.00"%"</c:formatCode>
                <c:ptCount val="11"/>
                <c:pt idx="0">
                  <c:v>9.3079803568583053</c:v>
                </c:pt>
                <c:pt idx="1">
                  <c:v>9.2020963883241986</c:v>
                </c:pt>
                <c:pt idx="2">
                  <c:v>8.425797980109639</c:v>
                </c:pt>
                <c:pt idx="3">
                  <c:v>8.2367882182520642</c:v>
                </c:pt>
                <c:pt idx="4">
                  <c:v>7.8441941020897632</c:v>
                </c:pt>
                <c:pt idx="5">
                  <c:v>7.7547062297283258</c:v>
                </c:pt>
                <c:pt idx="6">
                  <c:v>8.0538328683523641</c:v>
                </c:pt>
                <c:pt idx="7">
                  <c:v>8.2395447743206738</c:v>
                </c:pt>
                <c:pt idx="8">
                  <c:v>8.485335428011286</c:v>
                </c:pt>
                <c:pt idx="9">
                  <c:v>8.3118728341804982</c:v>
                </c:pt>
                <c:pt idx="10">
                  <c:v>8.2844140699059494</c:v>
                </c:pt>
              </c:numCache>
            </c:numRef>
          </c:val>
          <c:smooth val="0"/>
          <c:extLst>
            <c:ext xmlns:c16="http://schemas.microsoft.com/office/drawing/2014/chart" uri="{C3380CC4-5D6E-409C-BE32-E72D297353CC}">
              <c16:uniqueId val="{00000004-AF93-41E8-8E30-5616A4420C07}"/>
            </c:ext>
          </c:extLst>
        </c:ser>
        <c:ser>
          <c:idx val="5"/>
          <c:order val="5"/>
          <c:tx>
            <c:strRef>
              <c:f>Hoja1!$L$3:$L$6</c:f>
              <c:strCache>
                <c:ptCount val="1"/>
                <c:pt idx="0">
                  <c:v>EUROPA - UNION EUROPEA 27 - España</c:v>
                </c:pt>
              </c:strCache>
            </c:strRef>
          </c:tx>
          <c:spPr>
            <a:ln w="28575" cap="rnd">
              <a:solidFill>
                <a:schemeClr val="accent6"/>
              </a:solidFill>
              <a:round/>
            </a:ln>
            <a:effectLst/>
          </c:spPr>
          <c:marker>
            <c:symbol val="none"/>
          </c:marker>
          <c:cat>
            <c:strRef>
              <c:f>Hoja1!$A$7:$A$18</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Hoja1!$L$7:$L$18</c:f>
              <c:numCache>
                <c:formatCode>#,##0.00"%"</c:formatCode>
                <c:ptCount val="11"/>
                <c:pt idx="0">
                  <c:v>1.7832915051227207</c:v>
                </c:pt>
                <c:pt idx="1">
                  <c:v>1.8237733994857324</c:v>
                </c:pt>
                <c:pt idx="2">
                  <c:v>1.6367528955382202</c:v>
                </c:pt>
                <c:pt idx="3">
                  <c:v>1.65518743430265</c:v>
                </c:pt>
                <c:pt idx="4">
                  <c:v>1.5905734408382752</c:v>
                </c:pt>
                <c:pt idx="5">
                  <c:v>1.6619820211758598</c:v>
                </c:pt>
                <c:pt idx="6">
                  <c:v>1.7129106931631479</c:v>
                </c:pt>
                <c:pt idx="7">
                  <c:v>1.7177349622735192</c:v>
                </c:pt>
                <c:pt idx="8">
                  <c:v>1.8005842206891591</c:v>
                </c:pt>
                <c:pt idx="9">
                  <c:v>1.7903414637043369</c:v>
                </c:pt>
                <c:pt idx="10">
                  <c:v>1.8349365193929614</c:v>
                </c:pt>
              </c:numCache>
            </c:numRef>
          </c:val>
          <c:smooth val="0"/>
          <c:extLst>
            <c:ext xmlns:c16="http://schemas.microsoft.com/office/drawing/2014/chart" uri="{C3380CC4-5D6E-409C-BE32-E72D297353CC}">
              <c16:uniqueId val="{00000005-AF93-41E8-8E30-5616A4420C07}"/>
            </c:ext>
          </c:extLst>
        </c:ser>
        <c:ser>
          <c:idx val="6"/>
          <c:order val="6"/>
          <c:tx>
            <c:strRef>
              <c:f>Hoja1!$M$3:$M$6</c:f>
              <c:strCache>
                <c:ptCount val="1"/>
                <c:pt idx="0">
                  <c:v>EUROPA - UNION EUROPEA 27 - Francia</c:v>
                </c:pt>
              </c:strCache>
            </c:strRef>
          </c:tx>
          <c:spPr>
            <a:ln w="28575" cap="rnd">
              <a:solidFill>
                <a:schemeClr val="accent1">
                  <a:lumMod val="60000"/>
                </a:schemeClr>
              </a:solidFill>
              <a:round/>
            </a:ln>
            <a:effectLst/>
          </c:spPr>
          <c:marker>
            <c:symbol val="none"/>
          </c:marker>
          <c:cat>
            <c:strRef>
              <c:f>Hoja1!$A$7:$A$18</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Hoja1!$M$7:$M$18</c:f>
              <c:numCache>
                <c:formatCode>#,##0.00"%"</c:formatCode>
                <c:ptCount val="11"/>
                <c:pt idx="0">
                  <c:v>3.7967629738946864</c:v>
                </c:pt>
                <c:pt idx="1">
                  <c:v>3.7934308650630473</c:v>
                </c:pt>
                <c:pt idx="2">
                  <c:v>3.4005856017751466</c:v>
                </c:pt>
                <c:pt idx="3">
                  <c:v>3.2514323249748922</c:v>
                </c:pt>
                <c:pt idx="4">
                  <c:v>3.106538262844655</c:v>
                </c:pt>
                <c:pt idx="5">
                  <c:v>3.0356774750216879</c:v>
                </c:pt>
                <c:pt idx="6">
                  <c:v>3.0460803420631453</c:v>
                </c:pt>
                <c:pt idx="7">
                  <c:v>3.0634930729854659</c:v>
                </c:pt>
                <c:pt idx="8">
                  <c:v>3.1021843886585034</c:v>
                </c:pt>
                <c:pt idx="9">
                  <c:v>3.0071770927706902</c:v>
                </c:pt>
                <c:pt idx="10">
                  <c:v>3.0145476421727579</c:v>
                </c:pt>
              </c:numCache>
            </c:numRef>
          </c:val>
          <c:smooth val="0"/>
          <c:extLst>
            <c:ext xmlns:c16="http://schemas.microsoft.com/office/drawing/2014/chart" uri="{C3380CC4-5D6E-409C-BE32-E72D297353CC}">
              <c16:uniqueId val="{00000006-AF93-41E8-8E30-5616A4420C07}"/>
            </c:ext>
          </c:extLst>
        </c:ser>
        <c:ser>
          <c:idx val="7"/>
          <c:order val="7"/>
          <c:tx>
            <c:strRef>
              <c:f>Hoja1!$N$3:$N$6</c:f>
              <c:strCache>
                <c:ptCount val="1"/>
                <c:pt idx="0">
                  <c:v>EUROPA - UNION EUROPEA 27 - Italia</c:v>
                </c:pt>
              </c:strCache>
            </c:strRef>
          </c:tx>
          <c:spPr>
            <a:ln w="28575" cap="rnd">
              <a:solidFill>
                <a:schemeClr val="accent2">
                  <a:lumMod val="60000"/>
                </a:schemeClr>
              </a:solidFill>
              <a:round/>
            </a:ln>
            <a:effectLst/>
          </c:spPr>
          <c:marker>
            <c:symbol val="none"/>
          </c:marker>
          <c:cat>
            <c:strRef>
              <c:f>Hoja1!$A$7:$A$18</c:f>
              <c:strCache>
                <c:ptCount val="11"/>
                <c:pt idx="0">
                  <c:v>2008</c:v>
                </c:pt>
                <c:pt idx="1">
                  <c:v>2009</c:v>
                </c:pt>
                <c:pt idx="2">
                  <c:v>2010</c:v>
                </c:pt>
                <c:pt idx="3">
                  <c:v>2011</c:v>
                </c:pt>
                <c:pt idx="4">
                  <c:v>2012</c:v>
                </c:pt>
                <c:pt idx="5">
                  <c:v>2013</c:v>
                </c:pt>
                <c:pt idx="6">
                  <c:v>2014</c:v>
                </c:pt>
                <c:pt idx="7">
                  <c:v>2015</c:v>
                </c:pt>
                <c:pt idx="8">
                  <c:v>2016</c:v>
                </c:pt>
                <c:pt idx="9">
                  <c:v>2017</c:v>
                </c:pt>
                <c:pt idx="10">
                  <c:v>2018</c:v>
                </c:pt>
              </c:strCache>
            </c:strRef>
          </c:cat>
          <c:val>
            <c:numRef>
              <c:f>Hoja1!$N$7:$N$18</c:f>
              <c:numCache>
                <c:formatCode>#,##0.00"%"</c:formatCode>
                <c:ptCount val="11"/>
                <c:pt idx="0">
                  <c:v>3.4600787762120944</c:v>
                </c:pt>
                <c:pt idx="1">
                  <c:v>3.3223613254727025</c:v>
                </c:pt>
                <c:pt idx="2">
                  <c:v>2.9698308864062737</c:v>
                </c:pt>
                <c:pt idx="3">
                  <c:v>2.9046666122140663</c:v>
                </c:pt>
                <c:pt idx="4">
                  <c:v>2.7898453734823101</c:v>
                </c:pt>
                <c:pt idx="5">
                  <c:v>2.7690205937400338</c:v>
                </c:pt>
                <c:pt idx="6">
                  <c:v>2.8465005116324464</c:v>
                </c:pt>
                <c:pt idx="7">
                  <c:v>2.8343070305785414</c:v>
                </c:pt>
                <c:pt idx="8">
                  <c:v>2.9294771743765891</c:v>
                </c:pt>
                <c:pt idx="9">
                  <c:v>2.9155061447967556</c:v>
                </c:pt>
                <c:pt idx="10">
                  <c:v>2.9157716894330363</c:v>
                </c:pt>
              </c:numCache>
            </c:numRef>
          </c:val>
          <c:smooth val="0"/>
          <c:extLst>
            <c:ext xmlns:c16="http://schemas.microsoft.com/office/drawing/2014/chart" uri="{C3380CC4-5D6E-409C-BE32-E72D297353CC}">
              <c16:uniqueId val="{00000007-AF93-41E8-8E30-5616A4420C07}"/>
            </c:ext>
          </c:extLst>
        </c:ser>
        <c:dLbls>
          <c:showLegendKey val="0"/>
          <c:showVal val="0"/>
          <c:showCatName val="0"/>
          <c:showSerName val="0"/>
          <c:showPercent val="0"/>
          <c:showBubbleSize val="0"/>
        </c:dLbls>
        <c:smooth val="0"/>
        <c:axId val="594846416"/>
        <c:axId val="381299696"/>
      </c:lineChart>
      <c:catAx>
        <c:axId val="59484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381299696"/>
        <c:crosses val="autoZero"/>
        <c:auto val="1"/>
        <c:lblAlgn val="ctr"/>
        <c:lblOffset val="100"/>
        <c:noMultiLvlLbl val="0"/>
      </c:catAx>
      <c:valAx>
        <c:axId val="381299696"/>
        <c:scaling>
          <c:orientation val="minMax"/>
        </c:scaling>
        <c:delete val="0"/>
        <c:axPos val="l"/>
        <c:majorGridlines>
          <c:spPr>
            <a:ln w="9525" cap="flat" cmpd="sng" algn="ctr">
              <a:solidFill>
                <a:schemeClr val="tx1">
                  <a:lumMod val="15000"/>
                  <a:lumOff val="85000"/>
                </a:schemeClr>
              </a:solidFill>
              <a:round/>
            </a:ln>
            <a:effectLst/>
          </c:spPr>
        </c:majorGridlines>
        <c:numFmt formatCode="#,##0.00&quot;%&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594846416"/>
        <c:crosses val="autoZero"/>
        <c:crossBetween val="between"/>
      </c:valAx>
      <c:spPr>
        <a:noFill/>
        <a:ln>
          <a:noFill/>
        </a:ln>
        <a:effectLst/>
      </c:spPr>
    </c:plotArea>
    <c:legend>
      <c:legendPos val="r"/>
      <c:layout>
        <c:manualLayout>
          <c:xMode val="edge"/>
          <c:yMode val="edge"/>
          <c:x val="0.67199533691927926"/>
          <c:y val="0.11830740859373373"/>
          <c:w val="0.32172769249500027"/>
          <c:h val="0.7633849120533590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[EEMM_CONEXION_POR_DEFECTO.xlsx]Hoja1!Tabla dinámica1</c:name>
    <c:fmtId val="-1"/>
  </c:pivotSource>
  <c:chart>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Hoja1!$B$3:$B$6</c:f>
              <c:strCache>
                <c:ptCount val="1"/>
                <c:pt idx="0">
                  <c:v>AMERICA - AMERICA DEL NORTE - Estados Unidos</c:v>
                </c:pt>
              </c:strCache>
            </c:strRef>
          </c:tx>
          <c:spPr>
            <a:ln w="28575" cap="rnd">
              <a:solidFill>
                <a:schemeClr val="accent1"/>
              </a:solidFill>
              <a:round/>
            </a:ln>
            <a:effectLst/>
          </c:spPr>
          <c:marker>
            <c:symbol val="none"/>
          </c:marker>
          <c:cat>
            <c:strRef>
              <c:f>Hoja1!$A$7:$A$26</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Hoja1!$B$7:$B$26</c:f>
              <c:numCache>
                <c:formatCode>#,##0.00"%"</c:formatCode>
                <c:ptCount val="19"/>
                <c:pt idx="0">
                  <c:v>12.444857938429013</c:v>
                </c:pt>
                <c:pt idx="1">
                  <c:v>12.03488965162385</c:v>
                </c:pt>
                <c:pt idx="2">
                  <c:v>10.870781611185272</c:v>
                </c:pt>
                <c:pt idx="3">
                  <c:v>9.7289730657998028</c:v>
                </c:pt>
                <c:pt idx="4">
                  <c:v>9.0315310452930042</c:v>
                </c:pt>
                <c:pt idx="5">
                  <c:v>8.8723543469898232</c:v>
                </c:pt>
                <c:pt idx="6">
                  <c:v>8.7387850246411549</c:v>
                </c:pt>
                <c:pt idx="7">
                  <c:v>8.5613089918193364</c:v>
                </c:pt>
                <c:pt idx="8">
                  <c:v>8.301709848746226</c:v>
                </c:pt>
                <c:pt idx="9">
                  <c:v>8.6370470454235218</c:v>
                </c:pt>
                <c:pt idx="10">
                  <c:v>8.4946287010587884</c:v>
                </c:pt>
                <c:pt idx="11">
                  <c:v>8.2250187059869226</c:v>
                </c:pt>
                <c:pt idx="12">
                  <c:v>8.5939650750179535</c:v>
                </c:pt>
                <c:pt idx="13">
                  <c:v>8.431601787099579</c:v>
                </c:pt>
                <c:pt idx="14">
                  <c:v>8.7069852879854839</c:v>
                </c:pt>
                <c:pt idx="15">
                  <c:v>9.3146598606488844</c:v>
                </c:pt>
                <c:pt idx="16">
                  <c:v>9.2066193958610647</c:v>
                </c:pt>
                <c:pt idx="17">
                  <c:v>8.8816518023547548</c:v>
                </c:pt>
                <c:pt idx="18">
                  <c:v>8.8299375996011964</c:v>
                </c:pt>
              </c:numCache>
            </c:numRef>
          </c:val>
          <c:smooth val="0"/>
          <c:extLst>
            <c:ext xmlns:c16="http://schemas.microsoft.com/office/drawing/2014/chart" uri="{C3380CC4-5D6E-409C-BE32-E72D297353CC}">
              <c16:uniqueId val="{00000000-8CB7-42C1-85F2-BC56E02F683E}"/>
            </c:ext>
          </c:extLst>
        </c:ser>
        <c:ser>
          <c:idx val="1"/>
          <c:order val="1"/>
          <c:tx>
            <c:strRef>
              <c:f>Hoja1!$E$3:$E$6</c:f>
              <c:strCache>
                <c:ptCount val="1"/>
                <c:pt idx="0">
                  <c:v>ASIA - LEJANO ORIENTE - China</c:v>
                </c:pt>
              </c:strCache>
            </c:strRef>
          </c:tx>
          <c:spPr>
            <a:ln w="28575" cap="rnd">
              <a:solidFill>
                <a:schemeClr val="accent2"/>
              </a:solidFill>
              <a:round/>
            </a:ln>
            <a:effectLst/>
          </c:spPr>
          <c:marker>
            <c:symbol val="none"/>
          </c:marker>
          <c:cat>
            <c:strRef>
              <c:f>Hoja1!$A$7:$A$26</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Hoja1!$E$7:$E$26</c:f>
              <c:numCache>
                <c:formatCode>#,##0.00"%"</c:formatCode>
                <c:ptCount val="19"/>
                <c:pt idx="0">
                  <c:v>3.9667033451098122</c:v>
                </c:pt>
                <c:pt idx="1">
                  <c:v>4.3924682165305544</c:v>
                </c:pt>
                <c:pt idx="2">
                  <c:v>5.1069752383358997</c:v>
                </c:pt>
                <c:pt idx="3">
                  <c:v>5.8828355615021719</c:v>
                </c:pt>
                <c:pt idx="4">
                  <c:v>6.5762720422426817</c:v>
                </c:pt>
                <c:pt idx="5">
                  <c:v>7.5027857330470376</c:v>
                </c:pt>
                <c:pt idx="6">
                  <c:v>8.1649769846902274</c:v>
                </c:pt>
                <c:pt idx="7">
                  <c:v>8.9849161613979689</c:v>
                </c:pt>
                <c:pt idx="8">
                  <c:v>9.1370174445216374</c:v>
                </c:pt>
                <c:pt idx="9">
                  <c:v>9.8216721424767375</c:v>
                </c:pt>
                <c:pt idx="10">
                  <c:v>10.486288837364885</c:v>
                </c:pt>
                <c:pt idx="11">
                  <c:v>10.538211479331816</c:v>
                </c:pt>
                <c:pt idx="12">
                  <c:v>11.396723476384999</c:v>
                </c:pt>
                <c:pt idx="13">
                  <c:v>11.806300857582039</c:v>
                </c:pt>
                <c:pt idx="14">
                  <c:v>12.591077572862138</c:v>
                </c:pt>
                <c:pt idx="15">
                  <c:v>14.100370564975783</c:v>
                </c:pt>
                <c:pt idx="16">
                  <c:v>13.310402906248456</c:v>
                </c:pt>
                <c:pt idx="17">
                  <c:v>13.004492107519491</c:v>
                </c:pt>
                <c:pt idx="18">
                  <c:v>13.22515951702786</c:v>
                </c:pt>
              </c:numCache>
            </c:numRef>
          </c:val>
          <c:smooth val="0"/>
          <c:extLst>
            <c:ext xmlns:c16="http://schemas.microsoft.com/office/drawing/2014/chart" uri="{C3380CC4-5D6E-409C-BE32-E72D297353CC}">
              <c16:uniqueId val="{00000001-8CB7-42C1-85F2-BC56E02F683E}"/>
            </c:ext>
          </c:extLst>
        </c:ser>
        <c:ser>
          <c:idx val="2"/>
          <c:order val="2"/>
          <c:tx>
            <c:strRef>
              <c:f>Hoja1!$F$3:$F$6</c:f>
              <c:strCache>
                <c:ptCount val="1"/>
                <c:pt idx="0">
                  <c:v>ASIA - LEJANO ORIENTE - Japón</c:v>
                </c:pt>
              </c:strCache>
            </c:strRef>
          </c:tx>
          <c:spPr>
            <a:ln w="28575" cap="rnd">
              <a:solidFill>
                <a:schemeClr val="accent3"/>
              </a:solidFill>
              <a:round/>
            </a:ln>
            <a:effectLst/>
          </c:spPr>
          <c:marker>
            <c:symbol val="none"/>
          </c:marker>
          <c:cat>
            <c:strRef>
              <c:f>Hoja1!$A$7:$A$26</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Hoja1!$F$7:$F$26</c:f>
              <c:numCache>
                <c:formatCode>#,##0.00"%"</c:formatCode>
                <c:ptCount val="19"/>
                <c:pt idx="0">
                  <c:v>7.6289102173352568</c:v>
                </c:pt>
                <c:pt idx="1">
                  <c:v>6.6579780743850643</c:v>
                </c:pt>
                <c:pt idx="2">
                  <c:v>6.5364035658219493</c:v>
                </c:pt>
                <c:pt idx="3">
                  <c:v>6.3362913749974643</c:v>
                </c:pt>
                <c:pt idx="4">
                  <c:v>6.270754647404801</c:v>
                </c:pt>
                <c:pt idx="5">
                  <c:v>5.8582503639729886</c:v>
                </c:pt>
                <c:pt idx="6">
                  <c:v>5.4497896595737689</c:v>
                </c:pt>
                <c:pt idx="7">
                  <c:v>5.2605365948653091</c:v>
                </c:pt>
                <c:pt idx="8">
                  <c:v>4.9904320758372966</c:v>
                </c:pt>
                <c:pt idx="9">
                  <c:v>4.7465105439525397</c:v>
                </c:pt>
                <c:pt idx="10">
                  <c:v>5.1161466635172275</c:v>
                </c:pt>
                <c:pt idx="11">
                  <c:v>4.5696046052072088</c:v>
                </c:pt>
                <c:pt idx="12">
                  <c:v>4.4424690005500631</c:v>
                </c:pt>
                <c:pt idx="13">
                  <c:v>3.8219218567556932</c:v>
                </c:pt>
                <c:pt idx="14">
                  <c:v>3.7102885036542945</c:v>
                </c:pt>
                <c:pt idx="15">
                  <c:v>3.8755536257400185</c:v>
                </c:pt>
                <c:pt idx="16">
                  <c:v>4.0923715170797594</c:v>
                </c:pt>
                <c:pt idx="17">
                  <c:v>4.011008629172232</c:v>
                </c:pt>
                <c:pt idx="18">
                  <c:v>3.9141646853227137</c:v>
                </c:pt>
              </c:numCache>
            </c:numRef>
          </c:val>
          <c:smooth val="0"/>
          <c:extLst>
            <c:ext xmlns:c16="http://schemas.microsoft.com/office/drawing/2014/chart" uri="{C3380CC4-5D6E-409C-BE32-E72D297353CC}">
              <c16:uniqueId val="{00000002-8CB7-42C1-85F2-BC56E02F683E}"/>
            </c:ext>
          </c:extLst>
        </c:ser>
        <c:ser>
          <c:idx val="3"/>
          <c:order val="3"/>
          <c:tx>
            <c:strRef>
              <c:f>Hoja1!$I$3:$I$6</c:f>
              <c:strCache>
                <c:ptCount val="1"/>
                <c:pt idx="0">
                  <c:v>EUROPA - RESTO EUROPA - Reino Unido</c:v>
                </c:pt>
              </c:strCache>
            </c:strRef>
          </c:tx>
          <c:spPr>
            <a:ln w="28575" cap="rnd">
              <a:solidFill>
                <a:schemeClr val="accent4"/>
              </a:solidFill>
              <a:round/>
            </a:ln>
            <a:effectLst/>
          </c:spPr>
          <c:marker>
            <c:symbol val="none"/>
          </c:marker>
          <c:cat>
            <c:strRef>
              <c:f>Hoja1!$A$7:$A$26</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Hoja1!$I$7:$I$26</c:f>
              <c:numCache>
                <c:formatCode>#,##0.00"%"</c:formatCode>
                <c:ptCount val="19"/>
                <c:pt idx="0">
                  <c:v>4.6940812980659743</c:v>
                </c:pt>
                <c:pt idx="1">
                  <c:v>4.612460370423574</c:v>
                </c:pt>
                <c:pt idx="2">
                  <c:v>4.4858534045799283</c:v>
                </c:pt>
                <c:pt idx="3">
                  <c:v>4.1891391011147121</c:v>
                </c:pt>
                <c:pt idx="4">
                  <c:v>3.9350408590920547</c:v>
                </c:pt>
                <c:pt idx="5">
                  <c:v>3.8672629903329132</c:v>
                </c:pt>
                <c:pt idx="6">
                  <c:v>3.8644948771800691</c:v>
                </c:pt>
                <c:pt idx="7">
                  <c:v>3.3434440705506585</c:v>
                </c:pt>
                <c:pt idx="8">
                  <c:v>3.0783918956480396</c:v>
                </c:pt>
                <c:pt idx="9">
                  <c:v>2.9393213181652462</c:v>
                </c:pt>
                <c:pt idx="10">
                  <c:v>2.8048317984389035</c:v>
                </c:pt>
                <c:pt idx="11">
                  <c:v>2.8715396419866903</c:v>
                </c:pt>
                <c:pt idx="12">
                  <c:v>2.6769057033293775</c:v>
                </c:pt>
                <c:pt idx="13">
                  <c:v>2.9290745469419552</c:v>
                </c:pt>
                <c:pt idx="14">
                  <c:v>2.7476804826345131</c:v>
                </c:pt>
                <c:pt idx="15">
                  <c:v>2.8920315897507614</c:v>
                </c:pt>
                <c:pt idx="16">
                  <c:v>2.6109105574073803</c:v>
                </c:pt>
                <c:pt idx="17">
                  <c:v>2.5386910130430018</c:v>
                </c:pt>
                <c:pt idx="18">
                  <c:v>2.602582716626713</c:v>
                </c:pt>
              </c:numCache>
            </c:numRef>
          </c:val>
          <c:smooth val="0"/>
          <c:extLst>
            <c:ext xmlns:c16="http://schemas.microsoft.com/office/drawing/2014/chart" uri="{C3380CC4-5D6E-409C-BE32-E72D297353CC}">
              <c16:uniqueId val="{00000003-8CB7-42C1-85F2-BC56E02F683E}"/>
            </c:ext>
          </c:extLst>
        </c:ser>
        <c:ser>
          <c:idx val="4"/>
          <c:order val="4"/>
          <c:tx>
            <c:strRef>
              <c:f>Hoja1!$K$3:$K$6</c:f>
              <c:strCache>
                <c:ptCount val="1"/>
                <c:pt idx="0">
                  <c:v>EUROPA - UNION EUROPEA 27 - Alemania</c:v>
                </c:pt>
              </c:strCache>
            </c:strRef>
          </c:tx>
          <c:spPr>
            <a:ln w="28575" cap="rnd">
              <a:solidFill>
                <a:schemeClr val="accent5"/>
              </a:solidFill>
              <a:round/>
            </a:ln>
            <a:effectLst/>
          </c:spPr>
          <c:marker>
            <c:symbol val="none"/>
          </c:marker>
          <c:cat>
            <c:strRef>
              <c:f>Hoja1!$A$7:$A$26</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Hoja1!$K$7:$K$26</c:f>
              <c:numCache>
                <c:formatCode>#,##0.00"%"</c:formatCode>
                <c:ptCount val="19"/>
                <c:pt idx="0">
                  <c:v>8.7484132451291643</c:v>
                </c:pt>
                <c:pt idx="1">
                  <c:v>9.4325088431678719</c:v>
                </c:pt>
                <c:pt idx="2">
                  <c:v>9.6619237178736253</c:v>
                </c:pt>
                <c:pt idx="3">
                  <c:v>10.048396483367283</c:v>
                </c:pt>
                <c:pt idx="4">
                  <c:v>10.105520886542003</c:v>
                </c:pt>
                <c:pt idx="5">
                  <c:v>9.6216011728830608</c:v>
                </c:pt>
                <c:pt idx="6">
                  <c:v>9.4544994945527794</c:v>
                </c:pt>
                <c:pt idx="7">
                  <c:v>9.7860198695341829</c:v>
                </c:pt>
                <c:pt idx="8">
                  <c:v>9.3079803568583053</c:v>
                </c:pt>
                <c:pt idx="9">
                  <c:v>9.2020963883241986</c:v>
                </c:pt>
                <c:pt idx="10">
                  <c:v>8.425797980109639</c:v>
                </c:pt>
                <c:pt idx="11">
                  <c:v>8.2367882182520642</c:v>
                </c:pt>
                <c:pt idx="12">
                  <c:v>7.8441941020897632</c:v>
                </c:pt>
                <c:pt idx="13">
                  <c:v>7.7547062297283258</c:v>
                </c:pt>
                <c:pt idx="14">
                  <c:v>8.0538328683523641</c:v>
                </c:pt>
                <c:pt idx="15">
                  <c:v>8.2395447743206738</c:v>
                </c:pt>
                <c:pt idx="16">
                  <c:v>8.485335428011286</c:v>
                </c:pt>
                <c:pt idx="17">
                  <c:v>8.3118728341804982</c:v>
                </c:pt>
                <c:pt idx="18">
                  <c:v>8.2844140699059494</c:v>
                </c:pt>
              </c:numCache>
            </c:numRef>
          </c:val>
          <c:smooth val="0"/>
          <c:extLst>
            <c:ext xmlns:c16="http://schemas.microsoft.com/office/drawing/2014/chart" uri="{C3380CC4-5D6E-409C-BE32-E72D297353CC}">
              <c16:uniqueId val="{00000004-8CB7-42C1-85F2-BC56E02F683E}"/>
            </c:ext>
          </c:extLst>
        </c:ser>
        <c:ser>
          <c:idx val="5"/>
          <c:order val="5"/>
          <c:tx>
            <c:strRef>
              <c:f>Hoja1!$L$3:$L$6</c:f>
              <c:strCache>
                <c:ptCount val="1"/>
                <c:pt idx="0">
                  <c:v>EUROPA - UNION EUROPEA 27 - España</c:v>
                </c:pt>
              </c:strCache>
            </c:strRef>
          </c:tx>
          <c:spPr>
            <a:ln w="28575" cap="rnd">
              <a:solidFill>
                <a:schemeClr val="accent6"/>
              </a:solidFill>
              <a:round/>
            </a:ln>
            <a:effectLst/>
          </c:spPr>
          <c:marker>
            <c:symbol val="none"/>
          </c:marker>
          <c:cat>
            <c:strRef>
              <c:f>Hoja1!$A$7:$A$26</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Hoja1!$L$7:$L$26</c:f>
              <c:numCache>
                <c:formatCode>#,##0.00"%"</c:formatCode>
                <c:ptCount val="19"/>
                <c:pt idx="0">
                  <c:v>1.8041507343100325</c:v>
                </c:pt>
                <c:pt idx="1">
                  <c:v>1.9172623613579378</c:v>
                </c:pt>
                <c:pt idx="2">
                  <c:v>1.9743077066193531</c:v>
                </c:pt>
                <c:pt idx="3">
                  <c:v>2.0942307745639996</c:v>
                </c:pt>
                <c:pt idx="4">
                  <c:v>2.0253041933555802</c:v>
                </c:pt>
                <c:pt idx="5">
                  <c:v>1.8984432204770085</c:v>
                </c:pt>
                <c:pt idx="6">
                  <c:v>1.8038399959351192</c:v>
                </c:pt>
                <c:pt idx="7">
                  <c:v>1.8687263981360853</c:v>
                </c:pt>
                <c:pt idx="8">
                  <c:v>1.7832915051227207</c:v>
                </c:pt>
                <c:pt idx="9">
                  <c:v>1.8237733994857324</c:v>
                </c:pt>
                <c:pt idx="10">
                  <c:v>1.6367528955382202</c:v>
                </c:pt>
                <c:pt idx="11">
                  <c:v>1.65518743430265</c:v>
                </c:pt>
                <c:pt idx="12">
                  <c:v>1.5905734408382752</c:v>
                </c:pt>
                <c:pt idx="13">
                  <c:v>1.6619820211758598</c:v>
                </c:pt>
                <c:pt idx="14">
                  <c:v>1.7129106931631479</c:v>
                </c:pt>
                <c:pt idx="15">
                  <c:v>1.7177349622735192</c:v>
                </c:pt>
                <c:pt idx="16">
                  <c:v>1.8005842206891591</c:v>
                </c:pt>
                <c:pt idx="17">
                  <c:v>1.7903414637043369</c:v>
                </c:pt>
                <c:pt idx="18">
                  <c:v>1.8349365193929614</c:v>
                </c:pt>
              </c:numCache>
            </c:numRef>
          </c:val>
          <c:smooth val="0"/>
          <c:extLst>
            <c:ext xmlns:c16="http://schemas.microsoft.com/office/drawing/2014/chart" uri="{C3380CC4-5D6E-409C-BE32-E72D297353CC}">
              <c16:uniqueId val="{00000005-8CB7-42C1-85F2-BC56E02F683E}"/>
            </c:ext>
          </c:extLst>
        </c:ser>
        <c:ser>
          <c:idx val="6"/>
          <c:order val="6"/>
          <c:tx>
            <c:strRef>
              <c:f>Hoja1!$M$3:$M$6</c:f>
              <c:strCache>
                <c:ptCount val="1"/>
                <c:pt idx="0">
                  <c:v>EUROPA - UNION EUROPEA 27 - Francia</c:v>
                </c:pt>
              </c:strCache>
            </c:strRef>
          </c:tx>
          <c:spPr>
            <a:ln w="28575" cap="rnd">
              <a:solidFill>
                <a:schemeClr val="accent1">
                  <a:lumMod val="60000"/>
                </a:schemeClr>
              </a:solidFill>
              <a:round/>
            </a:ln>
            <a:effectLst/>
          </c:spPr>
          <c:marker>
            <c:symbol val="none"/>
          </c:marker>
          <c:cat>
            <c:strRef>
              <c:f>Hoja1!$A$7:$A$26</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Hoja1!$M$7:$M$26</c:f>
              <c:numCache>
                <c:formatCode>#,##0.00"%"</c:formatCode>
                <c:ptCount val="19"/>
                <c:pt idx="0">
                  <c:v>4.7011864650186759</c:v>
                </c:pt>
                <c:pt idx="1">
                  <c:v>4.7803960870931412</c:v>
                </c:pt>
                <c:pt idx="2">
                  <c:v>4.782231361466061</c:v>
                </c:pt>
                <c:pt idx="3">
                  <c:v>4.8076141575579667</c:v>
                </c:pt>
                <c:pt idx="4">
                  <c:v>4.5854405137456329</c:v>
                </c:pt>
                <c:pt idx="5">
                  <c:v>4.2769895499577499</c:v>
                </c:pt>
                <c:pt idx="6">
                  <c:v>4.0365209745298607</c:v>
                </c:pt>
                <c:pt idx="7">
                  <c:v>3.9747524740201614</c:v>
                </c:pt>
                <c:pt idx="8">
                  <c:v>3.7967629738946864</c:v>
                </c:pt>
                <c:pt idx="9">
                  <c:v>3.7934308650630473</c:v>
                </c:pt>
                <c:pt idx="10">
                  <c:v>3.4005856017751466</c:v>
                </c:pt>
                <c:pt idx="11">
                  <c:v>3.2514323249748922</c:v>
                </c:pt>
                <c:pt idx="12">
                  <c:v>3.106538262844655</c:v>
                </c:pt>
                <c:pt idx="13">
                  <c:v>3.0356774750216879</c:v>
                </c:pt>
                <c:pt idx="14">
                  <c:v>3.0460803420631453</c:v>
                </c:pt>
                <c:pt idx="15">
                  <c:v>3.0634930729854659</c:v>
                </c:pt>
                <c:pt idx="16">
                  <c:v>3.1021843886585034</c:v>
                </c:pt>
                <c:pt idx="17">
                  <c:v>3.0071770927706902</c:v>
                </c:pt>
                <c:pt idx="18">
                  <c:v>3.0145476421727579</c:v>
                </c:pt>
              </c:numCache>
            </c:numRef>
          </c:val>
          <c:smooth val="0"/>
          <c:extLst>
            <c:ext xmlns:c16="http://schemas.microsoft.com/office/drawing/2014/chart" uri="{C3380CC4-5D6E-409C-BE32-E72D297353CC}">
              <c16:uniqueId val="{00000006-8CB7-42C1-85F2-BC56E02F683E}"/>
            </c:ext>
          </c:extLst>
        </c:ser>
        <c:ser>
          <c:idx val="7"/>
          <c:order val="7"/>
          <c:tx>
            <c:strRef>
              <c:f>Hoja1!$N$3:$N$6</c:f>
              <c:strCache>
                <c:ptCount val="1"/>
                <c:pt idx="0">
                  <c:v>EUROPA - UNION EUROPEA 27 - Italia</c:v>
                </c:pt>
              </c:strCache>
            </c:strRef>
          </c:tx>
          <c:spPr>
            <a:ln w="28575" cap="rnd">
              <a:solidFill>
                <a:schemeClr val="accent2">
                  <a:lumMod val="60000"/>
                </a:schemeClr>
              </a:solidFill>
              <a:round/>
            </a:ln>
            <a:effectLst/>
          </c:spPr>
          <c:marker>
            <c:symbol val="none"/>
          </c:marker>
          <c:cat>
            <c:strRef>
              <c:f>Hoja1!$A$7:$A$26</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Hoja1!$N$7:$N$26</c:f>
              <c:numCache>
                <c:formatCode>#,##0.00"%"</c:formatCode>
                <c:ptCount val="19"/>
                <c:pt idx="0">
                  <c:v>3.8191338324072168</c:v>
                </c:pt>
                <c:pt idx="1">
                  <c:v>4.0318543561587292</c:v>
                </c:pt>
                <c:pt idx="2">
                  <c:v>3.9873736625996234</c:v>
                </c:pt>
                <c:pt idx="3">
                  <c:v>4.0200731513003811</c:v>
                </c:pt>
                <c:pt idx="4">
                  <c:v>3.9185833721162058</c:v>
                </c:pt>
                <c:pt idx="5">
                  <c:v>3.6724260532196253</c:v>
                </c:pt>
                <c:pt idx="6">
                  <c:v>3.5152435500950352</c:v>
                </c:pt>
                <c:pt idx="7">
                  <c:v>3.6836606004238237</c:v>
                </c:pt>
                <c:pt idx="8">
                  <c:v>3.4600787762120944</c:v>
                </c:pt>
                <c:pt idx="9">
                  <c:v>3.3223613254727025</c:v>
                </c:pt>
                <c:pt idx="10">
                  <c:v>2.9698308864062737</c:v>
                </c:pt>
                <c:pt idx="11">
                  <c:v>2.9046666122140663</c:v>
                </c:pt>
                <c:pt idx="12">
                  <c:v>2.7898453734823101</c:v>
                </c:pt>
                <c:pt idx="13">
                  <c:v>2.7690205937400338</c:v>
                </c:pt>
                <c:pt idx="14">
                  <c:v>2.8465005116324464</c:v>
                </c:pt>
                <c:pt idx="15">
                  <c:v>2.8343070305785414</c:v>
                </c:pt>
                <c:pt idx="16">
                  <c:v>2.9294771743765891</c:v>
                </c:pt>
                <c:pt idx="17">
                  <c:v>2.9155061447967556</c:v>
                </c:pt>
                <c:pt idx="18">
                  <c:v>2.9157716894330363</c:v>
                </c:pt>
              </c:numCache>
            </c:numRef>
          </c:val>
          <c:smooth val="0"/>
          <c:extLst>
            <c:ext xmlns:c16="http://schemas.microsoft.com/office/drawing/2014/chart" uri="{C3380CC4-5D6E-409C-BE32-E72D297353CC}">
              <c16:uniqueId val="{00000007-8CB7-42C1-85F2-BC56E02F683E}"/>
            </c:ext>
          </c:extLst>
        </c:ser>
        <c:dLbls>
          <c:showLegendKey val="0"/>
          <c:showVal val="0"/>
          <c:showCatName val="0"/>
          <c:showSerName val="0"/>
          <c:showPercent val="0"/>
          <c:showBubbleSize val="0"/>
        </c:dLbls>
        <c:smooth val="0"/>
        <c:axId val="582242688"/>
        <c:axId val="382646224"/>
      </c:lineChart>
      <c:catAx>
        <c:axId val="582242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382646224"/>
        <c:crosses val="autoZero"/>
        <c:auto val="1"/>
        <c:lblAlgn val="ctr"/>
        <c:lblOffset val="100"/>
        <c:noMultiLvlLbl val="0"/>
      </c:catAx>
      <c:valAx>
        <c:axId val="382646224"/>
        <c:scaling>
          <c:orientation val="minMax"/>
        </c:scaling>
        <c:delete val="0"/>
        <c:axPos val="l"/>
        <c:majorGridlines>
          <c:spPr>
            <a:ln w="9525" cap="flat" cmpd="sng" algn="ctr">
              <a:solidFill>
                <a:schemeClr val="tx1">
                  <a:lumMod val="15000"/>
                  <a:lumOff val="85000"/>
                </a:schemeClr>
              </a:solidFill>
              <a:round/>
            </a:ln>
            <a:effectLst/>
          </c:spPr>
        </c:majorGridlines>
        <c:numFmt formatCode="#,##0.00&quot;%&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58224268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417322834645672E-2"/>
          <c:y val="4.3715853834462422E-2"/>
          <c:w val="0.82953855951829547"/>
          <c:h val="0.91256829233107517"/>
        </c:manualLayout>
      </c:layout>
      <c:barChart>
        <c:barDir val="col"/>
        <c:grouping val="clustered"/>
        <c:varyColors val="0"/>
        <c:ser>
          <c:idx val="2"/>
          <c:order val="2"/>
          <c:tx>
            <c:v>Capac. (+) o nece. (-) fin. / PIB</c:v>
          </c:tx>
          <c:invertIfNegative val="0"/>
          <c:cat>
            <c:numRef>
              <c:f>'Dda int_ext_datos y gráf'!$A$2:$A$41</c:f>
              <c:numCache>
                <c:formatCode>General</c:formatCode>
                <c:ptCount val="40"/>
                <c:pt idx="0">
                  <c:v>2008</c:v>
                </c:pt>
                <c:pt idx="1">
                  <c:v>2008</c:v>
                </c:pt>
                <c:pt idx="2">
                  <c:v>2008</c:v>
                </c:pt>
                <c:pt idx="3">
                  <c:v>2008</c:v>
                </c:pt>
                <c:pt idx="4">
                  <c:v>2009</c:v>
                </c:pt>
                <c:pt idx="5">
                  <c:v>2009</c:v>
                </c:pt>
                <c:pt idx="6">
                  <c:v>2009</c:v>
                </c:pt>
                <c:pt idx="7">
                  <c:v>2009</c:v>
                </c:pt>
                <c:pt idx="8">
                  <c:v>2010</c:v>
                </c:pt>
                <c:pt idx="9">
                  <c:v>2010</c:v>
                </c:pt>
                <c:pt idx="10">
                  <c:v>2010</c:v>
                </c:pt>
                <c:pt idx="11">
                  <c:v>2010</c:v>
                </c:pt>
                <c:pt idx="12">
                  <c:v>2011</c:v>
                </c:pt>
                <c:pt idx="13">
                  <c:v>2011</c:v>
                </c:pt>
                <c:pt idx="14">
                  <c:v>2011</c:v>
                </c:pt>
                <c:pt idx="15">
                  <c:v>2011</c:v>
                </c:pt>
                <c:pt idx="16">
                  <c:v>2012</c:v>
                </c:pt>
                <c:pt idx="17">
                  <c:v>2012</c:v>
                </c:pt>
                <c:pt idx="18">
                  <c:v>2012</c:v>
                </c:pt>
                <c:pt idx="19">
                  <c:v>2012</c:v>
                </c:pt>
                <c:pt idx="20">
                  <c:v>2013</c:v>
                </c:pt>
                <c:pt idx="21">
                  <c:v>2013</c:v>
                </c:pt>
                <c:pt idx="22">
                  <c:v>2013</c:v>
                </c:pt>
                <c:pt idx="23">
                  <c:v>2013</c:v>
                </c:pt>
                <c:pt idx="24">
                  <c:v>2014</c:v>
                </c:pt>
                <c:pt idx="25">
                  <c:v>2014</c:v>
                </c:pt>
                <c:pt idx="26">
                  <c:v>2014</c:v>
                </c:pt>
                <c:pt idx="27">
                  <c:v>2014</c:v>
                </c:pt>
                <c:pt idx="28">
                  <c:v>2015</c:v>
                </c:pt>
                <c:pt idx="29">
                  <c:v>2015</c:v>
                </c:pt>
                <c:pt idx="30">
                  <c:v>2015</c:v>
                </c:pt>
                <c:pt idx="31">
                  <c:v>2015</c:v>
                </c:pt>
                <c:pt idx="32">
                  <c:v>2016</c:v>
                </c:pt>
                <c:pt idx="33">
                  <c:v>2016</c:v>
                </c:pt>
                <c:pt idx="34">
                  <c:v>2016</c:v>
                </c:pt>
                <c:pt idx="35">
                  <c:v>2016</c:v>
                </c:pt>
                <c:pt idx="36">
                  <c:v>2017</c:v>
                </c:pt>
                <c:pt idx="37">
                  <c:v>2017</c:v>
                </c:pt>
                <c:pt idx="38">
                  <c:v>2017</c:v>
                </c:pt>
                <c:pt idx="39">
                  <c:v>2017</c:v>
                </c:pt>
              </c:numCache>
            </c:numRef>
          </c:cat>
          <c:val>
            <c:numRef>
              <c:f>'Dda int_ext_datos y gráf'!$E$2:$E$48</c:f>
              <c:numCache>
                <c:formatCode>0.0%</c:formatCode>
                <c:ptCount val="47"/>
                <c:pt idx="1">
                  <c:v>-8.7999999999999995E-2</c:v>
                </c:pt>
                <c:pt idx="2">
                  <c:v>-8.7999999999999995E-2</c:v>
                </c:pt>
                <c:pt idx="5">
                  <c:v>-0.04</c:v>
                </c:pt>
                <c:pt idx="6">
                  <c:v>-0.04</c:v>
                </c:pt>
                <c:pt idx="9">
                  <c:v>-3.5000000000000003E-2</c:v>
                </c:pt>
                <c:pt idx="10">
                  <c:v>-3.5000000000000003E-2</c:v>
                </c:pt>
                <c:pt idx="13">
                  <c:v>-2.8000000000000001E-2</c:v>
                </c:pt>
                <c:pt idx="14">
                  <c:v>-2.8000000000000001E-2</c:v>
                </c:pt>
                <c:pt idx="17">
                  <c:v>2E-3</c:v>
                </c:pt>
                <c:pt idx="18">
                  <c:v>2E-3</c:v>
                </c:pt>
                <c:pt idx="21">
                  <c:v>2.1000000000000001E-2</c:v>
                </c:pt>
                <c:pt idx="22">
                  <c:v>2.1000000000000001E-2</c:v>
                </c:pt>
                <c:pt idx="25">
                  <c:v>1.4E-2</c:v>
                </c:pt>
                <c:pt idx="26">
                  <c:v>1.4E-2</c:v>
                </c:pt>
                <c:pt idx="29">
                  <c:v>0.02</c:v>
                </c:pt>
                <c:pt idx="30">
                  <c:v>0.02</c:v>
                </c:pt>
                <c:pt idx="33">
                  <c:v>2.1999999999999999E-2</c:v>
                </c:pt>
                <c:pt idx="34">
                  <c:v>2.1999999999999999E-2</c:v>
                </c:pt>
                <c:pt idx="37">
                  <c:v>1.9E-2</c:v>
                </c:pt>
                <c:pt idx="38">
                  <c:v>1.9E-2</c:v>
                </c:pt>
                <c:pt idx="41">
                  <c:v>1.4999999999999999E-2</c:v>
                </c:pt>
                <c:pt idx="42">
                  <c:v>1.4999999999999999E-2</c:v>
                </c:pt>
                <c:pt idx="45">
                  <c:v>2.5000000000000001E-2</c:v>
                </c:pt>
                <c:pt idx="46">
                  <c:v>2.5000000000000001E-2</c:v>
                </c:pt>
              </c:numCache>
            </c:numRef>
          </c:val>
          <c:extLst>
            <c:ext xmlns:c16="http://schemas.microsoft.com/office/drawing/2014/chart" uri="{C3380CC4-5D6E-409C-BE32-E72D297353CC}">
              <c16:uniqueId val="{00000000-210E-4823-AA76-DE9EABFBFF59}"/>
            </c:ext>
          </c:extLst>
        </c:ser>
        <c:dLbls>
          <c:showLegendKey val="0"/>
          <c:showVal val="0"/>
          <c:showCatName val="0"/>
          <c:showSerName val="0"/>
          <c:showPercent val="0"/>
          <c:showBubbleSize val="0"/>
        </c:dLbls>
        <c:gapWidth val="0"/>
        <c:axId val="132683648"/>
        <c:axId val="132685184"/>
      </c:barChart>
      <c:lineChart>
        <c:grouping val="standard"/>
        <c:varyColors val="0"/>
        <c:ser>
          <c:idx val="0"/>
          <c:order val="0"/>
          <c:tx>
            <c:v>Demanda interna</c:v>
          </c:tx>
          <c:marker>
            <c:symbol val="none"/>
          </c:marker>
          <c:cat>
            <c:numRef>
              <c:f>'Dda int_ext_datos y gráf'!$A$2:$A$48</c:f>
              <c:numCache>
                <c:formatCode>General</c:formatCode>
                <c:ptCount val="47"/>
                <c:pt idx="0">
                  <c:v>2008</c:v>
                </c:pt>
                <c:pt idx="1">
                  <c:v>2008</c:v>
                </c:pt>
                <c:pt idx="2">
                  <c:v>2008</c:v>
                </c:pt>
                <c:pt idx="3">
                  <c:v>2008</c:v>
                </c:pt>
                <c:pt idx="4">
                  <c:v>2009</c:v>
                </c:pt>
                <c:pt idx="5">
                  <c:v>2009</c:v>
                </c:pt>
                <c:pt idx="6">
                  <c:v>2009</c:v>
                </c:pt>
                <c:pt idx="7">
                  <c:v>2009</c:v>
                </c:pt>
                <c:pt idx="8">
                  <c:v>2010</c:v>
                </c:pt>
                <c:pt idx="9">
                  <c:v>2010</c:v>
                </c:pt>
                <c:pt idx="10">
                  <c:v>2010</c:v>
                </c:pt>
                <c:pt idx="11">
                  <c:v>2010</c:v>
                </c:pt>
                <c:pt idx="12">
                  <c:v>2011</c:v>
                </c:pt>
                <c:pt idx="13">
                  <c:v>2011</c:v>
                </c:pt>
                <c:pt idx="14">
                  <c:v>2011</c:v>
                </c:pt>
                <c:pt idx="15">
                  <c:v>2011</c:v>
                </c:pt>
                <c:pt idx="16">
                  <c:v>2012</c:v>
                </c:pt>
                <c:pt idx="17">
                  <c:v>2012</c:v>
                </c:pt>
                <c:pt idx="18">
                  <c:v>2012</c:v>
                </c:pt>
                <c:pt idx="19">
                  <c:v>2012</c:v>
                </c:pt>
                <c:pt idx="20">
                  <c:v>2013</c:v>
                </c:pt>
                <c:pt idx="21">
                  <c:v>2013</c:v>
                </c:pt>
                <c:pt idx="22">
                  <c:v>2013</c:v>
                </c:pt>
                <c:pt idx="23">
                  <c:v>2013</c:v>
                </c:pt>
                <c:pt idx="24">
                  <c:v>2014</c:v>
                </c:pt>
                <c:pt idx="25">
                  <c:v>2014</c:v>
                </c:pt>
                <c:pt idx="26">
                  <c:v>2014</c:v>
                </c:pt>
                <c:pt idx="27">
                  <c:v>2014</c:v>
                </c:pt>
                <c:pt idx="28">
                  <c:v>2015</c:v>
                </c:pt>
                <c:pt idx="29">
                  <c:v>2015</c:v>
                </c:pt>
                <c:pt idx="30">
                  <c:v>2015</c:v>
                </c:pt>
                <c:pt idx="31">
                  <c:v>2015</c:v>
                </c:pt>
                <c:pt idx="32">
                  <c:v>2016</c:v>
                </c:pt>
                <c:pt idx="33">
                  <c:v>2016</c:v>
                </c:pt>
                <c:pt idx="34">
                  <c:v>2016</c:v>
                </c:pt>
                <c:pt idx="35">
                  <c:v>2016</c:v>
                </c:pt>
                <c:pt idx="36">
                  <c:v>2017</c:v>
                </c:pt>
                <c:pt idx="37">
                  <c:v>2017</c:v>
                </c:pt>
                <c:pt idx="38">
                  <c:v>2017</c:v>
                </c:pt>
                <c:pt idx="39">
                  <c:v>2017</c:v>
                </c:pt>
                <c:pt idx="40">
                  <c:v>2018</c:v>
                </c:pt>
                <c:pt idx="41">
                  <c:v>2018</c:v>
                </c:pt>
                <c:pt idx="42">
                  <c:v>2018</c:v>
                </c:pt>
                <c:pt idx="43">
                  <c:v>2018</c:v>
                </c:pt>
                <c:pt idx="44">
                  <c:v>2019</c:v>
                </c:pt>
                <c:pt idx="45">
                  <c:v>2019</c:v>
                </c:pt>
                <c:pt idx="46">
                  <c:v>2019</c:v>
                </c:pt>
              </c:numCache>
            </c:numRef>
          </c:cat>
          <c:val>
            <c:numRef>
              <c:f>'Dda int_ext_datos y gráf'!$C$2:$C$48</c:f>
              <c:numCache>
                <c:formatCode>0.0%</c:formatCode>
                <c:ptCount val="47"/>
                <c:pt idx="0">
                  <c:v>2.5000000000000001E-2</c:v>
                </c:pt>
                <c:pt idx="1">
                  <c:v>6.0000000000000001E-3</c:v>
                </c:pt>
                <c:pt idx="2">
                  <c:v>-1.4E-2</c:v>
                </c:pt>
                <c:pt idx="3">
                  <c:v>-3.9E-2</c:v>
                </c:pt>
                <c:pt idx="4">
                  <c:v>-6.2E-2</c:v>
                </c:pt>
                <c:pt idx="5">
                  <c:v>-7.4999999999999997E-2</c:v>
                </c:pt>
                <c:pt idx="6">
                  <c:v>-6.5000000000000002E-2</c:v>
                </c:pt>
                <c:pt idx="7">
                  <c:v>-5.2999999999999999E-2</c:v>
                </c:pt>
                <c:pt idx="8">
                  <c:v>-2.4E-2</c:v>
                </c:pt>
                <c:pt idx="9">
                  <c:v>1E-3</c:v>
                </c:pt>
                <c:pt idx="10">
                  <c:v>-7.0000000000000001E-3</c:v>
                </c:pt>
                <c:pt idx="11">
                  <c:v>-8.9999999999999993E-3</c:v>
                </c:pt>
                <c:pt idx="12">
                  <c:v>-4.0000000000000001E-3</c:v>
                </c:pt>
                <c:pt idx="13">
                  <c:v>-1.9E-2</c:v>
                </c:pt>
                <c:pt idx="14">
                  <c:v>-1.7999999999999999E-2</c:v>
                </c:pt>
                <c:pt idx="15">
                  <c:v>-3.1E-2</c:v>
                </c:pt>
                <c:pt idx="16">
                  <c:v>-3.4000000000000002E-2</c:v>
                </c:pt>
                <c:pt idx="17">
                  <c:v>-4.2000000000000003E-2</c:v>
                </c:pt>
                <c:pt idx="18">
                  <c:v>-4.2000000000000003E-2</c:v>
                </c:pt>
                <c:pt idx="19">
                  <c:v>-4.7E-2</c:v>
                </c:pt>
                <c:pt idx="20">
                  <c:v>-4.3999999999999997E-2</c:v>
                </c:pt>
                <c:pt idx="21">
                  <c:v>-3.6999999999999998E-2</c:v>
                </c:pt>
                <c:pt idx="22">
                  <c:v>-2.5000000000000001E-2</c:v>
                </c:pt>
                <c:pt idx="23">
                  <c:v>-5.0000000000000001E-3</c:v>
                </c:pt>
                <c:pt idx="24">
                  <c:v>7.0000000000000001E-3</c:v>
                </c:pt>
                <c:pt idx="25">
                  <c:v>1.7999999999999999E-2</c:v>
                </c:pt>
                <c:pt idx="26">
                  <c:v>1.7999999999999999E-2</c:v>
                </c:pt>
                <c:pt idx="27">
                  <c:v>0.02</c:v>
                </c:pt>
                <c:pt idx="28">
                  <c:v>2.7E-2</c:v>
                </c:pt>
                <c:pt idx="29">
                  <c:v>3.1E-2</c:v>
                </c:pt>
                <c:pt idx="30">
                  <c:v>3.6999999999999998E-2</c:v>
                </c:pt>
                <c:pt idx="31">
                  <c:v>3.7999999999999999E-2</c:v>
                </c:pt>
                <c:pt idx="32">
                  <c:v>3.1E-2</c:v>
                </c:pt>
                <c:pt idx="33">
                  <c:v>2.9000000000000001E-2</c:v>
                </c:pt>
                <c:pt idx="34">
                  <c:v>2.1999999999999999E-2</c:v>
                </c:pt>
                <c:pt idx="35">
                  <c:v>0.02</c:v>
                </c:pt>
                <c:pt idx="36">
                  <c:v>2.5000000000000001E-2</c:v>
                </c:pt>
                <c:pt idx="37">
                  <c:v>2.5000000000000001E-2</c:v>
                </c:pt>
                <c:pt idx="38">
                  <c:v>0.03</c:v>
                </c:pt>
                <c:pt idx="39">
                  <c:v>3.2000000000000001E-2</c:v>
                </c:pt>
                <c:pt idx="40">
                  <c:v>2.7999999999999997E-2</c:v>
                </c:pt>
                <c:pt idx="41">
                  <c:v>3.1E-2</c:v>
                </c:pt>
                <c:pt idx="42">
                  <c:v>2.5000000000000001E-2</c:v>
                </c:pt>
                <c:pt idx="43">
                  <c:v>0.02</c:v>
                </c:pt>
                <c:pt idx="44">
                  <c:v>1.9E-2</c:v>
                </c:pt>
                <c:pt idx="45">
                  <c:v>0.01</c:v>
                </c:pt>
                <c:pt idx="46">
                  <c:v>1.7999999999999999E-2</c:v>
                </c:pt>
              </c:numCache>
            </c:numRef>
          </c:val>
          <c:smooth val="0"/>
          <c:extLst>
            <c:ext xmlns:c16="http://schemas.microsoft.com/office/drawing/2014/chart" uri="{C3380CC4-5D6E-409C-BE32-E72D297353CC}">
              <c16:uniqueId val="{00000001-210E-4823-AA76-DE9EABFBFF59}"/>
            </c:ext>
          </c:extLst>
        </c:ser>
        <c:ser>
          <c:idx val="1"/>
          <c:order val="1"/>
          <c:tx>
            <c:v>Demanda externa</c:v>
          </c:tx>
          <c:spPr>
            <a:ln>
              <a:solidFill>
                <a:schemeClr val="accent5">
                  <a:lumMod val="75000"/>
                </a:schemeClr>
              </a:solidFill>
            </a:ln>
          </c:spPr>
          <c:marker>
            <c:symbol val="none"/>
          </c:marker>
          <c:cat>
            <c:numRef>
              <c:f>'Dda int_ext_datos y gráf'!$A$2:$A$48</c:f>
              <c:numCache>
                <c:formatCode>General</c:formatCode>
                <c:ptCount val="47"/>
                <c:pt idx="0">
                  <c:v>2008</c:v>
                </c:pt>
                <c:pt idx="1">
                  <c:v>2008</c:v>
                </c:pt>
                <c:pt idx="2">
                  <c:v>2008</c:v>
                </c:pt>
                <c:pt idx="3">
                  <c:v>2008</c:v>
                </c:pt>
                <c:pt idx="4">
                  <c:v>2009</c:v>
                </c:pt>
                <c:pt idx="5">
                  <c:v>2009</c:v>
                </c:pt>
                <c:pt idx="6">
                  <c:v>2009</c:v>
                </c:pt>
                <c:pt idx="7">
                  <c:v>2009</c:v>
                </c:pt>
                <c:pt idx="8">
                  <c:v>2010</c:v>
                </c:pt>
                <c:pt idx="9">
                  <c:v>2010</c:v>
                </c:pt>
                <c:pt idx="10">
                  <c:v>2010</c:v>
                </c:pt>
                <c:pt idx="11">
                  <c:v>2010</c:v>
                </c:pt>
                <c:pt idx="12">
                  <c:v>2011</c:v>
                </c:pt>
                <c:pt idx="13">
                  <c:v>2011</c:v>
                </c:pt>
                <c:pt idx="14">
                  <c:v>2011</c:v>
                </c:pt>
                <c:pt idx="15">
                  <c:v>2011</c:v>
                </c:pt>
                <c:pt idx="16">
                  <c:v>2012</c:v>
                </c:pt>
                <c:pt idx="17">
                  <c:v>2012</c:v>
                </c:pt>
                <c:pt idx="18">
                  <c:v>2012</c:v>
                </c:pt>
                <c:pt idx="19">
                  <c:v>2012</c:v>
                </c:pt>
                <c:pt idx="20">
                  <c:v>2013</c:v>
                </c:pt>
                <c:pt idx="21">
                  <c:v>2013</c:v>
                </c:pt>
                <c:pt idx="22">
                  <c:v>2013</c:v>
                </c:pt>
                <c:pt idx="23">
                  <c:v>2013</c:v>
                </c:pt>
                <c:pt idx="24">
                  <c:v>2014</c:v>
                </c:pt>
                <c:pt idx="25">
                  <c:v>2014</c:v>
                </c:pt>
                <c:pt idx="26">
                  <c:v>2014</c:v>
                </c:pt>
                <c:pt idx="27">
                  <c:v>2014</c:v>
                </c:pt>
                <c:pt idx="28">
                  <c:v>2015</c:v>
                </c:pt>
                <c:pt idx="29">
                  <c:v>2015</c:v>
                </c:pt>
                <c:pt idx="30">
                  <c:v>2015</c:v>
                </c:pt>
                <c:pt idx="31">
                  <c:v>2015</c:v>
                </c:pt>
                <c:pt idx="32">
                  <c:v>2016</c:v>
                </c:pt>
                <c:pt idx="33">
                  <c:v>2016</c:v>
                </c:pt>
                <c:pt idx="34">
                  <c:v>2016</c:v>
                </c:pt>
                <c:pt idx="35">
                  <c:v>2016</c:v>
                </c:pt>
                <c:pt idx="36">
                  <c:v>2017</c:v>
                </c:pt>
                <c:pt idx="37">
                  <c:v>2017</c:v>
                </c:pt>
                <c:pt idx="38">
                  <c:v>2017</c:v>
                </c:pt>
                <c:pt idx="39">
                  <c:v>2017</c:v>
                </c:pt>
                <c:pt idx="40">
                  <c:v>2018</c:v>
                </c:pt>
                <c:pt idx="41">
                  <c:v>2018</c:v>
                </c:pt>
                <c:pt idx="42">
                  <c:v>2018</c:v>
                </c:pt>
                <c:pt idx="43">
                  <c:v>2018</c:v>
                </c:pt>
                <c:pt idx="44">
                  <c:v>2019</c:v>
                </c:pt>
                <c:pt idx="45">
                  <c:v>2019</c:v>
                </c:pt>
                <c:pt idx="46">
                  <c:v>2019</c:v>
                </c:pt>
              </c:numCache>
            </c:numRef>
          </c:cat>
          <c:val>
            <c:numRef>
              <c:f>'Dda int_ext_datos y gráf'!$D$2:$D$48</c:f>
              <c:numCache>
                <c:formatCode>0.0%</c:formatCode>
                <c:ptCount val="47"/>
                <c:pt idx="0">
                  <c:v>0</c:v>
                </c:pt>
                <c:pt idx="1">
                  <c:v>1.1000000000000001E-2</c:v>
                </c:pt>
                <c:pt idx="2">
                  <c:v>1.9E-2</c:v>
                </c:pt>
                <c:pt idx="3">
                  <c:v>2.7E-2</c:v>
                </c:pt>
                <c:pt idx="4">
                  <c:v>2.6999999999999996E-2</c:v>
                </c:pt>
                <c:pt idx="5">
                  <c:v>3.1E-2</c:v>
                </c:pt>
                <c:pt idx="6">
                  <c:v>2.6000000000000002E-2</c:v>
                </c:pt>
                <c:pt idx="7">
                  <c:v>2.3E-2</c:v>
                </c:pt>
                <c:pt idx="8">
                  <c:v>1.1000000000000001E-2</c:v>
                </c:pt>
                <c:pt idx="9">
                  <c:v>-1E-3</c:v>
                </c:pt>
                <c:pt idx="10">
                  <c:v>1.0999999999999999E-2</c:v>
                </c:pt>
                <c:pt idx="11">
                  <c:v>1.6E-2</c:v>
                </c:pt>
                <c:pt idx="12">
                  <c:v>1.2999999999999999E-2</c:v>
                </c:pt>
                <c:pt idx="13">
                  <c:v>2.5999999999999999E-2</c:v>
                </c:pt>
                <c:pt idx="14">
                  <c:v>2.4E-2</c:v>
                </c:pt>
                <c:pt idx="15">
                  <c:v>3.1E-2</c:v>
                </c:pt>
                <c:pt idx="16">
                  <c:v>2.2000000000000002E-2</c:v>
                </c:pt>
                <c:pt idx="17">
                  <c:v>2.6000000000000002E-2</c:v>
                </c:pt>
                <c:pt idx="18">
                  <c:v>2.5000000000000001E-2</c:v>
                </c:pt>
                <c:pt idx="19">
                  <c:v>2.5999999999999999E-2</c:v>
                </c:pt>
                <c:pt idx="20">
                  <c:v>2.1999999999999999E-2</c:v>
                </c:pt>
                <c:pt idx="21">
                  <c:v>1.9999999999999997E-2</c:v>
                </c:pt>
                <c:pt idx="22">
                  <c:v>1.5000000000000001E-2</c:v>
                </c:pt>
                <c:pt idx="23">
                  <c:v>5.0000000000000001E-3</c:v>
                </c:pt>
                <c:pt idx="24">
                  <c:v>-3.0000000000000001E-3</c:v>
                </c:pt>
                <c:pt idx="25">
                  <c:v>-5.9999999999999984E-3</c:v>
                </c:pt>
                <c:pt idx="26">
                  <c:v>-9.9999999999999742E-4</c:v>
                </c:pt>
                <c:pt idx="27">
                  <c:v>1.0000000000000009E-3</c:v>
                </c:pt>
                <c:pt idx="28">
                  <c:v>0</c:v>
                </c:pt>
                <c:pt idx="29">
                  <c:v>0</c:v>
                </c:pt>
                <c:pt idx="30">
                  <c:v>-2.9999999999999957E-3</c:v>
                </c:pt>
                <c:pt idx="31">
                  <c:v>-1.9999999999999948E-3</c:v>
                </c:pt>
                <c:pt idx="32">
                  <c:v>4.0000000000000036E-3</c:v>
                </c:pt>
                <c:pt idx="33">
                  <c:v>5.000000000000001E-3</c:v>
                </c:pt>
                <c:pt idx="34">
                  <c:v>1.0000000000000002E-2</c:v>
                </c:pt>
                <c:pt idx="35">
                  <c:v>9.9999999999999985E-3</c:v>
                </c:pt>
                <c:pt idx="36">
                  <c:v>4.9999999999999975E-3</c:v>
                </c:pt>
                <c:pt idx="37">
                  <c:v>5.9999999999999984E-3</c:v>
                </c:pt>
                <c:pt idx="38">
                  <c:v>-2E-3</c:v>
                </c:pt>
                <c:pt idx="39">
                  <c:v>-1E-3</c:v>
                </c:pt>
                <c:pt idx="40">
                  <c:v>-1E-3</c:v>
                </c:pt>
                <c:pt idx="41">
                  <c:v>-8.9999999999999993E-3</c:v>
                </c:pt>
                <c:pt idx="42">
                  <c:v>-2E-3</c:v>
                </c:pt>
                <c:pt idx="43">
                  <c:v>1E-3</c:v>
                </c:pt>
                <c:pt idx="44">
                  <c:v>2E-3</c:v>
                </c:pt>
                <c:pt idx="45">
                  <c:v>0.01</c:v>
                </c:pt>
                <c:pt idx="46">
                  <c:v>2E-3</c:v>
                </c:pt>
              </c:numCache>
            </c:numRef>
          </c:val>
          <c:smooth val="0"/>
          <c:extLst>
            <c:ext xmlns:c16="http://schemas.microsoft.com/office/drawing/2014/chart" uri="{C3380CC4-5D6E-409C-BE32-E72D297353CC}">
              <c16:uniqueId val="{00000002-210E-4823-AA76-DE9EABFBFF59}"/>
            </c:ext>
          </c:extLst>
        </c:ser>
        <c:dLbls>
          <c:showLegendKey val="0"/>
          <c:showVal val="0"/>
          <c:showCatName val="0"/>
          <c:showSerName val="0"/>
          <c:showPercent val="0"/>
          <c:showBubbleSize val="0"/>
        </c:dLbls>
        <c:marker val="1"/>
        <c:smooth val="0"/>
        <c:axId val="132683648"/>
        <c:axId val="132685184"/>
      </c:lineChart>
      <c:catAx>
        <c:axId val="132683648"/>
        <c:scaling>
          <c:orientation val="minMax"/>
        </c:scaling>
        <c:delete val="0"/>
        <c:axPos val="b"/>
        <c:numFmt formatCode="General" sourceLinked="1"/>
        <c:majorTickMark val="out"/>
        <c:minorTickMark val="none"/>
        <c:tickLblPos val="low"/>
        <c:txPr>
          <a:bodyPr rot="0" vert="horz"/>
          <a:lstStyle/>
          <a:p>
            <a:pPr>
              <a:defRPr sz="800" b="0" i="0" baseline="0">
                <a:solidFill>
                  <a:schemeClr val="tx1">
                    <a:lumMod val="65000"/>
                    <a:lumOff val="35000"/>
                  </a:schemeClr>
                </a:solidFill>
                <a:latin typeface="Century Gothic" panose="020B0502020202020204" pitchFamily="34" charset="0"/>
              </a:defRPr>
            </a:pPr>
            <a:endParaRPr lang="es-ES"/>
          </a:p>
        </c:txPr>
        <c:crossAx val="132685184"/>
        <c:crossesAt val="0"/>
        <c:auto val="1"/>
        <c:lblAlgn val="l"/>
        <c:lblOffset val="100"/>
        <c:tickLblSkip val="4"/>
        <c:tickMarkSkip val="4"/>
        <c:noMultiLvlLbl val="0"/>
      </c:catAx>
      <c:valAx>
        <c:axId val="132685184"/>
        <c:scaling>
          <c:orientation val="minMax"/>
          <c:max val="5.000000000000001E-2"/>
          <c:min val="-0.1"/>
        </c:scaling>
        <c:delete val="0"/>
        <c:axPos val="l"/>
        <c:majorGridlines>
          <c:spPr>
            <a:ln>
              <a:noFill/>
            </a:ln>
          </c:spPr>
        </c:majorGridlines>
        <c:numFmt formatCode="0%" sourceLinked="0"/>
        <c:majorTickMark val="in"/>
        <c:minorTickMark val="none"/>
        <c:tickLblPos val="nextTo"/>
        <c:txPr>
          <a:bodyPr/>
          <a:lstStyle/>
          <a:p>
            <a:pPr>
              <a:defRPr sz="800" baseline="0">
                <a:solidFill>
                  <a:schemeClr val="tx1">
                    <a:lumMod val="65000"/>
                    <a:lumOff val="35000"/>
                  </a:schemeClr>
                </a:solidFill>
                <a:latin typeface="Century Gothic" panose="020B0502020202020204" pitchFamily="34" charset="0"/>
              </a:defRPr>
            </a:pPr>
            <a:endParaRPr lang="es-ES"/>
          </a:p>
        </c:txPr>
        <c:crossAx val="132683648"/>
        <c:crosses val="autoZero"/>
        <c:crossBetween val="between"/>
      </c:valAx>
    </c:plotArea>
    <c:legend>
      <c:legendPos val="r"/>
      <c:layout>
        <c:manualLayout>
          <c:xMode val="edge"/>
          <c:yMode val="edge"/>
          <c:x val="0.45764543403952856"/>
          <c:y val="0.58725154823924952"/>
          <c:w val="0.5401123815206168"/>
          <c:h val="0.21152803933204314"/>
        </c:manualLayout>
      </c:layout>
      <c:overlay val="0"/>
      <c:txPr>
        <a:bodyPr/>
        <a:lstStyle/>
        <a:p>
          <a:pPr>
            <a:defRPr sz="800">
              <a:latin typeface="Century Gothic" panose="020B0502020202020204" pitchFamily="34" charset="0"/>
            </a:defRPr>
          </a:pPr>
          <a:endParaRPr lang="es-E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[EEEE_CONEXION_POR_DEFECTO.xlsx]Hoja1!Tabla dinámica1</c:name>
    <c:fmtId val="-1"/>
  </c:pivotSource>
  <c:chart>
    <c:autoTitleDeleted val="0"/>
    <c:pivotFmts>
      <c:pivotFmt>
        <c:idx val="0"/>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circle"/>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circle"/>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circle"/>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circle"/>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chemeClr val="accent1"/>
            </a:solidFill>
            <a:round/>
          </a:ln>
          <a:effectLst/>
        </c:spPr>
        <c:marker>
          <c:symbol val="circle"/>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1"/>
            </a:solidFill>
            <a:round/>
          </a:ln>
          <a:effectLst/>
        </c:spPr>
        <c:marker>
          <c:symbol val="circle"/>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Hoja1!$B$3:$B$4</c:f>
              <c:strCache>
                <c:ptCount val="1"/>
                <c:pt idx="0">
                  <c:v>1 -- Agroalimentarios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Hoja1!$A$5:$A$25</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Hoja1!$B$5:$B$25</c:f>
              <c:numCache>
                <c:formatCode>0.00%</c:formatCode>
                <c:ptCount val="20"/>
                <c:pt idx="0">
                  <c:v>1</c:v>
                </c:pt>
                <c:pt idx="1">
                  <c:v>1.1153435101187295</c:v>
                </c:pt>
                <c:pt idx="2">
                  <c:v>1.1842351572638703</c:v>
                </c:pt>
                <c:pt idx="3">
                  <c:v>1.2356908264177067</c:v>
                </c:pt>
                <c:pt idx="4">
                  <c:v>1.2591054050327366</c:v>
                </c:pt>
                <c:pt idx="5">
                  <c:v>1.2931920513537933</c:v>
                </c:pt>
                <c:pt idx="6">
                  <c:v>1.3676481585368905</c:v>
                </c:pt>
                <c:pt idx="7">
                  <c:v>1.4707320975724967</c:v>
                </c:pt>
                <c:pt idx="8">
                  <c:v>1.5910044993416597</c:v>
                </c:pt>
                <c:pt idx="9">
                  <c:v>1.5140007186190991</c:v>
                </c:pt>
                <c:pt idx="10">
                  <c:v>1.6757273938653254</c:v>
                </c:pt>
                <c:pt idx="11">
                  <c:v>1.8373281935756469</c:v>
                </c:pt>
                <c:pt idx="12">
                  <c:v>2.0265205021022488</c:v>
                </c:pt>
                <c:pt idx="13">
                  <c:v>2.1094842782241066</c:v>
                </c:pt>
                <c:pt idx="14">
                  <c:v>2.2185060100937468</c:v>
                </c:pt>
                <c:pt idx="15">
                  <c:v>2.4210782361401941</c:v>
                </c:pt>
                <c:pt idx="16">
                  <c:v>2.5875587548146486</c:v>
                </c:pt>
                <c:pt idx="17">
                  <c:v>2.7524687423950014</c:v>
                </c:pt>
                <c:pt idx="18">
                  <c:v>2.7533235551639201</c:v>
                </c:pt>
                <c:pt idx="19">
                  <c:v>2.9276974512769569</c:v>
                </c:pt>
              </c:numCache>
            </c:numRef>
          </c:val>
          <c:smooth val="0"/>
          <c:extLst>
            <c:ext xmlns:c16="http://schemas.microsoft.com/office/drawing/2014/chart" uri="{C3380CC4-5D6E-409C-BE32-E72D297353CC}">
              <c16:uniqueId val="{00000000-45A4-4468-BD7A-48B801D30525}"/>
            </c:ext>
          </c:extLst>
        </c:ser>
        <c:ser>
          <c:idx val="1"/>
          <c:order val="1"/>
          <c:tx>
            <c:strRef>
              <c:f>Hoja1!$C$3:$C$4</c:f>
              <c:strCache>
                <c:ptCount val="1"/>
                <c:pt idx="0">
                  <c:v>2 -- Bebidas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Hoja1!$A$5:$A$25</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Hoja1!$C$5:$C$25</c:f>
              <c:numCache>
                <c:formatCode>0.00%</c:formatCode>
                <c:ptCount val="20"/>
                <c:pt idx="0">
                  <c:v>1</c:v>
                </c:pt>
                <c:pt idx="1">
                  <c:v>1.1263583803294859</c:v>
                </c:pt>
                <c:pt idx="2">
                  <c:v>1.1667464002891204</c:v>
                </c:pt>
                <c:pt idx="3">
                  <c:v>1.2343921296794129</c:v>
                </c:pt>
                <c:pt idx="4">
                  <c:v>1.2475327742573667</c:v>
                </c:pt>
                <c:pt idx="5">
                  <c:v>1.2835074347747766</c:v>
                </c:pt>
                <c:pt idx="6">
                  <c:v>1.3613563849513532</c:v>
                </c:pt>
                <c:pt idx="7">
                  <c:v>1.5311370066944847</c:v>
                </c:pt>
                <c:pt idx="8">
                  <c:v>1.5876620686237595</c:v>
                </c:pt>
                <c:pt idx="9">
                  <c:v>1.5722553238132295</c:v>
                </c:pt>
                <c:pt idx="10">
                  <c:v>1.6197673056218092</c:v>
                </c:pt>
                <c:pt idx="11">
                  <c:v>1.8984280645767704</c:v>
                </c:pt>
                <c:pt idx="12">
                  <c:v>2.1042691066771479</c:v>
                </c:pt>
                <c:pt idx="13">
                  <c:v>2.2479165418917728</c:v>
                </c:pt>
                <c:pt idx="14">
                  <c:v>2.1710776933141953</c:v>
                </c:pt>
                <c:pt idx="15">
                  <c:v>2.2574961696979812</c:v>
                </c:pt>
                <c:pt idx="16">
                  <c:v>2.2354091698690168</c:v>
                </c:pt>
                <c:pt idx="17">
                  <c:v>2.4326884022209079</c:v>
                </c:pt>
                <c:pt idx="18">
                  <c:v>2.5909417366162475</c:v>
                </c:pt>
                <c:pt idx="19">
                  <c:v>2.5767532506776973</c:v>
                </c:pt>
              </c:numCache>
            </c:numRef>
          </c:val>
          <c:smooth val="0"/>
          <c:extLst>
            <c:ext xmlns:c16="http://schemas.microsoft.com/office/drawing/2014/chart" uri="{C3380CC4-5D6E-409C-BE32-E72D297353CC}">
              <c16:uniqueId val="{00000001-45A4-4468-BD7A-48B801D30525}"/>
            </c:ext>
          </c:extLst>
        </c:ser>
        <c:ser>
          <c:idx val="2"/>
          <c:order val="2"/>
          <c:tx>
            <c:strRef>
              <c:f>Hoja1!$D$3:$D$4</c:f>
              <c:strCache>
                <c:ptCount val="1"/>
                <c:pt idx="0">
                  <c:v>3 -- Bienes de consumo</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Hoja1!$A$5:$A$25</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Hoja1!$D$5:$D$25</c:f>
              <c:numCache>
                <c:formatCode>0.00%</c:formatCode>
                <c:ptCount val="20"/>
                <c:pt idx="0">
                  <c:v>1</c:v>
                </c:pt>
                <c:pt idx="1">
                  <c:v>1.1015866667377399</c:v>
                </c:pt>
                <c:pt idx="2">
                  <c:v>1.1670604166028622</c:v>
                </c:pt>
                <c:pt idx="3">
                  <c:v>1.1413193963060282</c:v>
                </c:pt>
                <c:pt idx="4">
                  <c:v>1.1346743563188804</c:v>
                </c:pt>
                <c:pt idx="5">
                  <c:v>1.1592413015317597</c:v>
                </c:pt>
                <c:pt idx="6">
                  <c:v>1.2704509127774746</c:v>
                </c:pt>
                <c:pt idx="7">
                  <c:v>1.2687815459592207</c:v>
                </c:pt>
                <c:pt idx="8">
                  <c:v>1.256514212277043</c:v>
                </c:pt>
                <c:pt idx="9">
                  <c:v>1.109115045277165</c:v>
                </c:pt>
                <c:pt idx="10">
                  <c:v>1.2219052927973781</c:v>
                </c:pt>
                <c:pt idx="11">
                  <c:v>1.3428345463975859</c:v>
                </c:pt>
                <c:pt idx="12">
                  <c:v>1.3803101413621683</c:v>
                </c:pt>
                <c:pt idx="13">
                  <c:v>1.473751446370779</c:v>
                </c:pt>
                <c:pt idx="14">
                  <c:v>1.5167826577024579</c:v>
                </c:pt>
                <c:pt idx="15">
                  <c:v>1.6476018303933266</c:v>
                </c:pt>
                <c:pt idx="16">
                  <c:v>1.7599927737790588</c:v>
                </c:pt>
                <c:pt idx="17">
                  <c:v>1.9248759037678294</c:v>
                </c:pt>
                <c:pt idx="18">
                  <c:v>1.947360388961298</c:v>
                </c:pt>
                <c:pt idx="19">
                  <c:v>2.0350332112475358</c:v>
                </c:pt>
              </c:numCache>
            </c:numRef>
          </c:val>
          <c:smooth val="0"/>
          <c:extLst>
            <c:ext xmlns:c16="http://schemas.microsoft.com/office/drawing/2014/chart" uri="{C3380CC4-5D6E-409C-BE32-E72D297353CC}">
              <c16:uniqueId val="{00000002-45A4-4468-BD7A-48B801D30525}"/>
            </c:ext>
          </c:extLst>
        </c:ser>
        <c:ser>
          <c:idx val="3"/>
          <c:order val="3"/>
          <c:tx>
            <c:strRef>
              <c:f>Hoja1!$E$3:$E$4</c:f>
              <c:strCache>
                <c:ptCount val="1"/>
                <c:pt idx="0">
                  <c:v>4 -- Productos industriales y tecnología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Hoja1!$A$5:$A$25</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Hoja1!$E$5:$E$25</c:f>
              <c:numCache>
                <c:formatCode>0.00%</c:formatCode>
                <c:ptCount val="20"/>
                <c:pt idx="0">
                  <c:v>1</c:v>
                </c:pt>
                <c:pt idx="1">
                  <c:v>1.0191464615074226</c:v>
                </c:pt>
                <c:pt idx="2">
                  <c:v>1.0321356867696136</c:v>
                </c:pt>
                <c:pt idx="3">
                  <c:v>1.0819466601942878</c:v>
                </c:pt>
                <c:pt idx="4">
                  <c:v>1.1786481632682233</c:v>
                </c:pt>
                <c:pt idx="5">
                  <c:v>1.258235491483819</c:v>
                </c:pt>
                <c:pt idx="6">
                  <c:v>1.3949869497152776</c:v>
                </c:pt>
                <c:pt idx="7">
                  <c:v>1.5386527702783308</c:v>
                </c:pt>
                <c:pt idx="8">
                  <c:v>1.5665942787866636</c:v>
                </c:pt>
                <c:pt idx="9">
                  <c:v>1.2790292451379348</c:v>
                </c:pt>
                <c:pt idx="10">
                  <c:v>1.5306380841543432</c:v>
                </c:pt>
                <c:pt idx="11">
                  <c:v>1.7929951005717881</c:v>
                </c:pt>
                <c:pt idx="12">
                  <c:v>1.870777401790449</c:v>
                </c:pt>
                <c:pt idx="13">
                  <c:v>1.9433544286479303</c:v>
                </c:pt>
                <c:pt idx="14">
                  <c:v>1.9710891250208127</c:v>
                </c:pt>
                <c:pt idx="15">
                  <c:v>2.0108085613611473</c:v>
                </c:pt>
                <c:pt idx="16">
                  <c:v>2.0335317049027215</c:v>
                </c:pt>
                <c:pt idx="17">
                  <c:v>2.1894670295370524</c:v>
                </c:pt>
                <c:pt idx="18">
                  <c:v>2.284256178200827</c:v>
                </c:pt>
                <c:pt idx="19">
                  <c:v>2.2905501081246875</c:v>
                </c:pt>
              </c:numCache>
            </c:numRef>
          </c:val>
          <c:smooth val="0"/>
          <c:extLst>
            <c:ext xmlns:c16="http://schemas.microsoft.com/office/drawing/2014/chart" uri="{C3380CC4-5D6E-409C-BE32-E72D297353CC}">
              <c16:uniqueId val="{00000003-45A4-4468-BD7A-48B801D30525}"/>
            </c:ext>
          </c:extLst>
        </c:ser>
        <c:dLbls>
          <c:showLegendKey val="0"/>
          <c:showVal val="0"/>
          <c:showCatName val="0"/>
          <c:showSerName val="0"/>
          <c:showPercent val="0"/>
          <c:showBubbleSize val="0"/>
        </c:dLbls>
        <c:marker val="1"/>
        <c:smooth val="0"/>
        <c:axId val="442746792"/>
        <c:axId val="442747120"/>
      </c:lineChart>
      <c:catAx>
        <c:axId val="44274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442747120"/>
        <c:crosses val="autoZero"/>
        <c:auto val="1"/>
        <c:lblAlgn val="ctr"/>
        <c:lblOffset val="100"/>
        <c:noMultiLvlLbl val="0"/>
      </c:catAx>
      <c:valAx>
        <c:axId val="44274712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4427467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[EEEE_CONEXION_POR_DEFECTO-2.xlsx]Hoja1!Tabla dinámica1</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dirty="0"/>
              <a:t>2000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ivotFmts>
      <c:pivotFmt>
        <c:idx val="0"/>
        <c:spPr>
          <a:solidFill>
            <a:schemeClr val="accent1"/>
          </a:solidFill>
          <a:ln w="25400">
            <a:solidFill>
              <a:schemeClr val="lt1"/>
            </a:solidFill>
          </a:ln>
          <a:effectLst/>
          <a:sp3d contourW="25400">
            <a:contourClr>
              <a:schemeClr val="lt1"/>
            </a:contourClr>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5400">
            <a:solidFill>
              <a:schemeClr val="lt1"/>
            </a:solidFill>
          </a:ln>
          <a:effectLst/>
          <a:sp3d contourW="25400">
            <a:contourClr>
              <a:schemeClr val="lt1"/>
            </a:contourClr>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5400">
            <a:solidFill>
              <a:schemeClr val="lt1"/>
            </a:solidFill>
          </a:ln>
          <a:effectLst/>
          <a:sp3d contourW="25400">
            <a:contourClr>
              <a:schemeClr val="lt1"/>
            </a:contourClr>
          </a:sp3d>
        </c:spPr>
      </c:pivotFmt>
      <c:pivotFmt>
        <c:idx val="3"/>
        <c:spPr>
          <a:solidFill>
            <a:schemeClr val="accent1"/>
          </a:solidFill>
          <a:ln w="25400">
            <a:solidFill>
              <a:schemeClr val="lt1"/>
            </a:solidFill>
          </a:ln>
          <a:effectLst/>
          <a:sp3d contourW="25400">
            <a:contourClr>
              <a:schemeClr val="lt1"/>
            </a:contourClr>
          </a:sp3d>
        </c:spPr>
      </c:pivotFmt>
      <c:pivotFmt>
        <c:idx val="4"/>
        <c:spPr>
          <a:solidFill>
            <a:schemeClr val="accent1"/>
          </a:solidFill>
          <a:ln w="25400">
            <a:solidFill>
              <a:schemeClr val="lt1"/>
            </a:solidFill>
          </a:ln>
          <a:effectLst/>
          <a:sp3d contourW="25400">
            <a:contourClr>
              <a:schemeClr val="lt1"/>
            </a:contourClr>
          </a:sp3d>
        </c:spPr>
      </c:pivotFmt>
      <c:pivotFmt>
        <c:idx val="5"/>
        <c:spPr>
          <a:solidFill>
            <a:schemeClr val="accent1"/>
          </a:solidFill>
          <a:ln w="25400">
            <a:solidFill>
              <a:schemeClr val="lt1"/>
            </a:solidFill>
          </a:ln>
          <a:effectLst/>
          <a:sp3d contourW="25400">
            <a:contourClr>
              <a:schemeClr val="lt1"/>
            </a:contourClr>
          </a:sp3d>
        </c:spPr>
      </c:pivotFmt>
      <c:pivotFmt>
        <c:idx val="6"/>
        <c:spPr>
          <a:solidFill>
            <a:schemeClr val="accent1"/>
          </a:solidFill>
          <a:ln w="25400">
            <a:solidFill>
              <a:schemeClr val="lt1"/>
            </a:solidFill>
          </a:ln>
          <a:effectLst/>
          <a:sp3d contourW="25400">
            <a:contourClr>
              <a:schemeClr val="lt1"/>
            </a:contourClr>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5400">
            <a:solidFill>
              <a:schemeClr val="lt1"/>
            </a:solidFill>
          </a:ln>
          <a:effectLst/>
          <a:sp3d contourW="25400">
            <a:contourClr>
              <a:schemeClr val="lt1"/>
            </a:contourClr>
          </a:sp3d>
        </c:spPr>
      </c:pivotFmt>
      <c:pivotFmt>
        <c:idx val="8"/>
        <c:spPr>
          <a:solidFill>
            <a:schemeClr val="accent1"/>
          </a:solidFill>
          <a:ln w="25400">
            <a:solidFill>
              <a:schemeClr val="lt1"/>
            </a:solidFill>
          </a:ln>
          <a:effectLst/>
          <a:sp3d contourW="25400">
            <a:contourClr>
              <a:schemeClr val="lt1"/>
            </a:contourClr>
          </a:sp3d>
        </c:spPr>
      </c:pivotFmt>
      <c:pivotFmt>
        <c:idx val="9"/>
        <c:spPr>
          <a:solidFill>
            <a:schemeClr val="accent1"/>
          </a:solidFill>
          <a:ln w="25400">
            <a:solidFill>
              <a:schemeClr val="lt1"/>
            </a:solidFill>
          </a:ln>
          <a:effectLst/>
          <a:sp3d contourW="25400">
            <a:contourClr>
              <a:schemeClr val="lt1"/>
            </a:contourClr>
          </a:sp3d>
        </c:spPr>
      </c:pivotFmt>
      <c:pivotFmt>
        <c:idx val="10"/>
        <c:spPr>
          <a:solidFill>
            <a:schemeClr val="accent1"/>
          </a:solidFill>
          <a:ln w="25400">
            <a:solidFill>
              <a:schemeClr val="lt1"/>
            </a:solidFill>
          </a:ln>
          <a:effectLst/>
          <a:sp3d contourW="25400">
            <a:contourClr>
              <a:schemeClr val="lt1"/>
            </a:contourClr>
          </a:sp3d>
        </c:spPr>
      </c:pivotFmt>
    </c:pivotFmts>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Hoja1!$B$3</c:f>
              <c:strCache>
                <c:ptCount val="1"/>
                <c:pt idx="0">
                  <c:v>Total</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CEDA-44A8-83E0-0C591659E554}"/>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CEDA-44A8-83E0-0C591659E554}"/>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CEDA-44A8-83E0-0C591659E554}"/>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CEDA-44A8-83E0-0C591659E55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Hoja1!$A$4:$A$8</c:f>
              <c:strCache>
                <c:ptCount val="4"/>
                <c:pt idx="0">
                  <c:v>1 -- Agroalimentarios</c:v>
                </c:pt>
                <c:pt idx="1">
                  <c:v>2 -- Bebidas</c:v>
                </c:pt>
                <c:pt idx="2">
                  <c:v>3 -- Bienes de consumo</c:v>
                </c:pt>
                <c:pt idx="3">
                  <c:v>4 -- Productos industriales y tecnología</c:v>
                </c:pt>
              </c:strCache>
            </c:strRef>
          </c:cat>
          <c:val>
            <c:numRef>
              <c:f>Hoja1!$B$4:$B$8</c:f>
              <c:numCache>
                <c:formatCode>0.00%</c:formatCode>
                <c:ptCount val="4"/>
                <c:pt idx="0">
                  <c:v>0.12386864588657645</c:v>
                </c:pt>
                <c:pt idx="1">
                  <c:v>1.6096306087967777E-2</c:v>
                </c:pt>
                <c:pt idx="2">
                  <c:v>0.14868836727776749</c:v>
                </c:pt>
                <c:pt idx="3">
                  <c:v>0.71134668074768925</c:v>
                </c:pt>
              </c:numCache>
            </c:numRef>
          </c:val>
          <c:extLst>
            <c:ext xmlns:c16="http://schemas.microsoft.com/office/drawing/2014/chart" uri="{C3380CC4-5D6E-409C-BE32-E72D297353CC}">
              <c16:uniqueId val="{00000008-CEDA-44A8-83E0-0C591659E554}"/>
            </c:ext>
          </c:extLst>
        </c:ser>
        <c:dLbls>
          <c:dLblPos val="bestFit"/>
          <c:showLegendKey val="0"/>
          <c:showVal val="1"/>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[EEEE_CONEXION_POR_DEFECTO-2.xlsx]Hoja1!Tabla dinámica1</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dirty="0"/>
              <a:t>2019</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ivotFmts>
      <c:pivotFmt>
        <c:idx val="0"/>
        <c:spPr>
          <a:solidFill>
            <a:schemeClr val="accent1"/>
          </a:solidFill>
          <a:ln w="25400">
            <a:solidFill>
              <a:schemeClr val="lt1"/>
            </a:solidFill>
          </a:ln>
          <a:effectLst/>
          <a:sp3d contourW="25400">
            <a:contourClr>
              <a:schemeClr val="lt1"/>
            </a:contourClr>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5400">
            <a:solidFill>
              <a:schemeClr val="lt1"/>
            </a:solidFill>
          </a:ln>
          <a:effectLst/>
          <a:sp3d contourW="25400">
            <a:contourClr>
              <a:schemeClr val="lt1"/>
            </a:contourClr>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5400">
            <a:solidFill>
              <a:schemeClr val="lt1"/>
            </a:solidFill>
          </a:ln>
          <a:effectLst/>
          <a:sp3d contourW="25400">
            <a:contourClr>
              <a:schemeClr val="lt1"/>
            </a:contourClr>
          </a:sp3d>
        </c:spPr>
      </c:pivotFmt>
      <c:pivotFmt>
        <c:idx val="3"/>
        <c:spPr>
          <a:solidFill>
            <a:schemeClr val="accent1"/>
          </a:solidFill>
          <a:ln w="25400">
            <a:solidFill>
              <a:schemeClr val="lt1"/>
            </a:solidFill>
          </a:ln>
          <a:effectLst/>
          <a:sp3d contourW="25400">
            <a:contourClr>
              <a:schemeClr val="lt1"/>
            </a:contourClr>
          </a:sp3d>
        </c:spPr>
      </c:pivotFmt>
      <c:pivotFmt>
        <c:idx val="4"/>
        <c:spPr>
          <a:solidFill>
            <a:schemeClr val="accent1"/>
          </a:solidFill>
          <a:ln w="25400">
            <a:solidFill>
              <a:schemeClr val="lt1"/>
            </a:solidFill>
          </a:ln>
          <a:effectLst/>
          <a:sp3d contourW="25400">
            <a:contourClr>
              <a:schemeClr val="lt1"/>
            </a:contourClr>
          </a:sp3d>
        </c:spPr>
      </c:pivotFmt>
      <c:pivotFmt>
        <c:idx val="5"/>
        <c:spPr>
          <a:solidFill>
            <a:schemeClr val="accent1"/>
          </a:solidFill>
          <a:ln w="25400">
            <a:solidFill>
              <a:schemeClr val="lt1"/>
            </a:solidFill>
          </a:ln>
          <a:effectLst/>
          <a:sp3d contourW="25400">
            <a:contourClr>
              <a:schemeClr val="lt1"/>
            </a:contourClr>
          </a:sp3d>
        </c:spPr>
      </c:pivotFmt>
      <c:pivotFmt>
        <c:idx val="6"/>
        <c:spPr>
          <a:solidFill>
            <a:schemeClr val="accent1"/>
          </a:solidFill>
          <a:ln w="25400">
            <a:solidFill>
              <a:schemeClr val="lt1"/>
            </a:solidFill>
          </a:ln>
          <a:effectLst/>
          <a:sp3d contourW="25400">
            <a:contourClr>
              <a:schemeClr val="lt1"/>
            </a:contourClr>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5400">
            <a:solidFill>
              <a:schemeClr val="lt1"/>
            </a:solidFill>
          </a:ln>
          <a:effectLst/>
          <a:sp3d contourW="25400">
            <a:contourClr>
              <a:schemeClr val="lt1"/>
            </a:contourClr>
          </a:sp3d>
        </c:spPr>
      </c:pivotFmt>
      <c:pivotFmt>
        <c:idx val="8"/>
        <c:spPr>
          <a:solidFill>
            <a:schemeClr val="accent1"/>
          </a:solidFill>
          <a:ln w="25400">
            <a:solidFill>
              <a:schemeClr val="lt1"/>
            </a:solidFill>
          </a:ln>
          <a:effectLst/>
          <a:sp3d contourW="25400">
            <a:contourClr>
              <a:schemeClr val="lt1"/>
            </a:contourClr>
          </a:sp3d>
        </c:spPr>
      </c:pivotFmt>
      <c:pivotFmt>
        <c:idx val="9"/>
        <c:spPr>
          <a:solidFill>
            <a:schemeClr val="accent1"/>
          </a:solidFill>
          <a:ln w="25400">
            <a:solidFill>
              <a:schemeClr val="lt1"/>
            </a:solidFill>
          </a:ln>
          <a:effectLst/>
          <a:sp3d contourW="25400">
            <a:contourClr>
              <a:schemeClr val="lt1"/>
            </a:contourClr>
          </a:sp3d>
        </c:spPr>
      </c:pivotFmt>
      <c:pivotFmt>
        <c:idx val="10"/>
        <c:spPr>
          <a:solidFill>
            <a:schemeClr val="accent1"/>
          </a:solidFill>
          <a:ln w="25400">
            <a:solidFill>
              <a:schemeClr val="lt1"/>
            </a:solidFill>
          </a:ln>
          <a:effectLst/>
          <a:sp3d contourW="25400">
            <a:contourClr>
              <a:schemeClr val="lt1"/>
            </a:contourClr>
          </a:sp3d>
        </c:spPr>
      </c:pivotFmt>
    </c:pivotFmts>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Hoja1!$B$3</c:f>
              <c:strCache>
                <c:ptCount val="1"/>
                <c:pt idx="0">
                  <c:v>Total</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3AFD-40C7-AC13-BA8DF0EDC64C}"/>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3AFD-40C7-AC13-BA8DF0EDC64C}"/>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3AFD-40C7-AC13-BA8DF0EDC64C}"/>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3AFD-40C7-AC13-BA8DF0EDC64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Hoja1!$A$4:$A$8</c:f>
              <c:strCache>
                <c:ptCount val="4"/>
                <c:pt idx="0">
                  <c:v>1 -- Agroalimentarios</c:v>
                </c:pt>
                <c:pt idx="1">
                  <c:v>2 -- Bebidas</c:v>
                </c:pt>
                <c:pt idx="2">
                  <c:v>3 -- Bienes de consumo</c:v>
                </c:pt>
                <c:pt idx="3">
                  <c:v>4 -- Productos industriales y tecnología</c:v>
                </c:pt>
              </c:strCache>
            </c:strRef>
          </c:cat>
          <c:val>
            <c:numRef>
              <c:f>Hoja1!$B$4:$B$8</c:f>
              <c:numCache>
                <c:formatCode>0.00%</c:formatCode>
                <c:ptCount val="4"/>
                <c:pt idx="0">
                  <c:v>0.1552381832483784</c:v>
                </c:pt>
                <c:pt idx="1">
                  <c:v>1.7754564399502779E-2</c:v>
                </c:pt>
                <c:pt idx="2">
                  <c:v>0.12952674763300553</c:v>
                </c:pt>
                <c:pt idx="3">
                  <c:v>0.69748050471911349</c:v>
                </c:pt>
              </c:numCache>
            </c:numRef>
          </c:val>
          <c:extLst>
            <c:ext xmlns:c16="http://schemas.microsoft.com/office/drawing/2014/chart" uri="{C3380CC4-5D6E-409C-BE32-E72D297353CC}">
              <c16:uniqueId val="{00000008-3AFD-40C7-AC13-BA8DF0EDC64C}"/>
            </c:ext>
          </c:extLst>
        </c:ser>
        <c:dLbls>
          <c:dLblPos val="bestFit"/>
          <c:showLegendKey val="0"/>
          <c:showVal val="1"/>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[EEEE_CONEXION_POR_DEFECTO.xlsx]Hoja1!Tabla dinámica1</c:name>
    <c:fmtId val="-1"/>
  </c:pivotSource>
  <c:chart>
    <c:autoTitleDeleted val="0"/>
    <c:pivotFmts>
      <c:pivotFmt>
        <c:idx val="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Hoja1!$B$3:$B$5</c:f>
              <c:strCache>
                <c:ptCount val="1"/>
                <c:pt idx="0">
                  <c:v>4 -- Productos industriales y tecnología - 401 -- Equipos y componentes electrónicos e informáticos</c:v>
                </c:pt>
              </c:strCache>
            </c:strRef>
          </c:tx>
          <c:spPr>
            <a:solidFill>
              <a:schemeClr val="accent1"/>
            </a:solidFill>
            <a:ln>
              <a:noFill/>
            </a:ln>
            <a:effectLst/>
            <a:sp3d/>
          </c:spPr>
          <c:invertIfNegative val="0"/>
          <c:cat>
            <c:strRef>
              <c:f>Hoja1!$A$6:$A$8</c:f>
              <c:strCache>
                <c:ptCount val="2"/>
                <c:pt idx="0">
                  <c:v>2000</c:v>
                </c:pt>
                <c:pt idx="1">
                  <c:v>2019</c:v>
                </c:pt>
              </c:strCache>
            </c:strRef>
          </c:cat>
          <c:val>
            <c:numRef>
              <c:f>Hoja1!$B$6:$B$8</c:f>
              <c:numCache>
                <c:formatCode>#,###.00;\-#,##0.00</c:formatCode>
                <c:ptCount val="2"/>
                <c:pt idx="0">
                  <c:v>4739293893.4799967</c:v>
                </c:pt>
                <c:pt idx="1">
                  <c:v>4095136701.8200006</c:v>
                </c:pt>
              </c:numCache>
            </c:numRef>
          </c:val>
          <c:extLst>
            <c:ext xmlns:c16="http://schemas.microsoft.com/office/drawing/2014/chart" uri="{C3380CC4-5D6E-409C-BE32-E72D297353CC}">
              <c16:uniqueId val="{00000000-105A-4FF7-B523-3940C1BC18CE}"/>
            </c:ext>
          </c:extLst>
        </c:ser>
        <c:ser>
          <c:idx val="1"/>
          <c:order val="1"/>
          <c:tx>
            <c:strRef>
              <c:f>Hoja1!$C$3:$C$5</c:f>
              <c:strCache>
                <c:ptCount val="1"/>
                <c:pt idx="0">
                  <c:v>4 -- Productos industriales y tecnología - 402 -- Tecnología agrícola</c:v>
                </c:pt>
              </c:strCache>
            </c:strRef>
          </c:tx>
          <c:spPr>
            <a:solidFill>
              <a:schemeClr val="accent2"/>
            </a:solidFill>
            <a:ln>
              <a:noFill/>
            </a:ln>
            <a:effectLst/>
            <a:sp3d/>
          </c:spPr>
          <c:invertIfNegative val="0"/>
          <c:cat>
            <c:strRef>
              <c:f>Hoja1!$A$6:$A$8</c:f>
              <c:strCache>
                <c:ptCount val="2"/>
                <c:pt idx="0">
                  <c:v>2000</c:v>
                </c:pt>
                <c:pt idx="1">
                  <c:v>2019</c:v>
                </c:pt>
              </c:strCache>
            </c:strRef>
          </c:cat>
          <c:val>
            <c:numRef>
              <c:f>Hoja1!$C$6:$C$8</c:f>
              <c:numCache>
                <c:formatCode>#,###.00;\-#,##0.00</c:formatCode>
                <c:ptCount val="2"/>
                <c:pt idx="0">
                  <c:v>550267587.02999985</c:v>
                </c:pt>
                <c:pt idx="1">
                  <c:v>1600075612.5999997</c:v>
                </c:pt>
              </c:numCache>
            </c:numRef>
          </c:val>
          <c:extLst>
            <c:ext xmlns:c16="http://schemas.microsoft.com/office/drawing/2014/chart" uri="{C3380CC4-5D6E-409C-BE32-E72D297353CC}">
              <c16:uniqueId val="{00000001-105A-4FF7-B523-3940C1BC18CE}"/>
            </c:ext>
          </c:extLst>
        </c:ser>
        <c:ser>
          <c:idx val="2"/>
          <c:order val="2"/>
          <c:tx>
            <c:strRef>
              <c:f>Hoja1!$D$3:$D$5</c:f>
              <c:strCache>
                <c:ptCount val="1"/>
                <c:pt idx="0">
                  <c:v>4 -- Productos industriales y tecnología - 403 -- Tecnología de envase y embalaje</c:v>
                </c:pt>
              </c:strCache>
            </c:strRef>
          </c:tx>
          <c:spPr>
            <a:solidFill>
              <a:schemeClr val="accent3"/>
            </a:solidFill>
            <a:ln>
              <a:noFill/>
            </a:ln>
            <a:effectLst/>
            <a:sp3d/>
          </c:spPr>
          <c:invertIfNegative val="0"/>
          <c:cat>
            <c:strRef>
              <c:f>Hoja1!$A$6:$A$8</c:f>
              <c:strCache>
                <c:ptCount val="2"/>
                <c:pt idx="0">
                  <c:v>2000</c:v>
                </c:pt>
                <c:pt idx="1">
                  <c:v>2019</c:v>
                </c:pt>
              </c:strCache>
            </c:strRef>
          </c:cat>
          <c:val>
            <c:numRef>
              <c:f>Hoja1!$D$6:$D$8</c:f>
              <c:numCache>
                <c:formatCode>#,###.00;\-#,##0.00</c:formatCode>
                <c:ptCount val="2"/>
                <c:pt idx="0">
                  <c:v>1592322303.960001</c:v>
                </c:pt>
                <c:pt idx="1">
                  <c:v>4231312647.6900001</c:v>
                </c:pt>
              </c:numCache>
            </c:numRef>
          </c:val>
          <c:extLst>
            <c:ext xmlns:c16="http://schemas.microsoft.com/office/drawing/2014/chart" uri="{C3380CC4-5D6E-409C-BE32-E72D297353CC}">
              <c16:uniqueId val="{00000002-105A-4FF7-B523-3940C1BC18CE}"/>
            </c:ext>
          </c:extLst>
        </c:ser>
        <c:ser>
          <c:idx val="3"/>
          <c:order val="3"/>
          <c:tx>
            <c:strRef>
              <c:f>Hoja1!$E$3:$E$5</c:f>
              <c:strCache>
                <c:ptCount val="1"/>
                <c:pt idx="0">
                  <c:v>4 -- Productos industriales y tecnología - 404 -- Tecnología para la industria alimentaria</c:v>
                </c:pt>
              </c:strCache>
            </c:strRef>
          </c:tx>
          <c:spPr>
            <a:solidFill>
              <a:schemeClr val="accent4"/>
            </a:solidFill>
            <a:ln>
              <a:noFill/>
            </a:ln>
            <a:effectLst/>
            <a:sp3d/>
          </c:spPr>
          <c:invertIfNegative val="0"/>
          <c:cat>
            <c:strRef>
              <c:f>Hoja1!$A$6:$A$8</c:f>
              <c:strCache>
                <c:ptCount val="2"/>
                <c:pt idx="0">
                  <c:v>2000</c:v>
                </c:pt>
                <c:pt idx="1">
                  <c:v>2019</c:v>
                </c:pt>
              </c:strCache>
            </c:strRef>
          </c:cat>
          <c:val>
            <c:numRef>
              <c:f>Hoja1!$E$6:$E$8</c:f>
              <c:numCache>
                <c:formatCode>#,###.00;\-#,##0.00</c:formatCode>
                <c:ptCount val="2"/>
                <c:pt idx="0">
                  <c:v>287123044.52000028</c:v>
                </c:pt>
                <c:pt idx="1">
                  <c:v>911521049.34000063</c:v>
                </c:pt>
              </c:numCache>
            </c:numRef>
          </c:val>
          <c:extLst>
            <c:ext xmlns:c16="http://schemas.microsoft.com/office/drawing/2014/chart" uri="{C3380CC4-5D6E-409C-BE32-E72D297353CC}">
              <c16:uniqueId val="{00000003-105A-4FF7-B523-3940C1BC18CE}"/>
            </c:ext>
          </c:extLst>
        </c:ser>
        <c:ser>
          <c:idx val="4"/>
          <c:order val="4"/>
          <c:tx>
            <c:strRef>
              <c:f>Hoja1!$F$3:$F$5</c:f>
              <c:strCache>
                <c:ptCount val="1"/>
                <c:pt idx="0">
                  <c:v>4 -- Productos industriales y tecnología - 405 -- Maquinaria de obras públicas, construcción, minería y transporte</c:v>
                </c:pt>
              </c:strCache>
            </c:strRef>
          </c:tx>
          <c:spPr>
            <a:solidFill>
              <a:schemeClr val="accent5"/>
            </a:solidFill>
            <a:ln>
              <a:noFill/>
            </a:ln>
            <a:effectLst/>
            <a:sp3d/>
          </c:spPr>
          <c:invertIfNegative val="0"/>
          <c:cat>
            <c:strRef>
              <c:f>Hoja1!$A$6:$A$8</c:f>
              <c:strCache>
                <c:ptCount val="2"/>
                <c:pt idx="0">
                  <c:v>2000</c:v>
                </c:pt>
                <c:pt idx="1">
                  <c:v>2019</c:v>
                </c:pt>
              </c:strCache>
            </c:strRef>
          </c:cat>
          <c:val>
            <c:numRef>
              <c:f>Hoja1!$F$6:$F$8</c:f>
              <c:numCache>
                <c:formatCode>#,###.00;\-#,##0.00</c:formatCode>
                <c:ptCount val="2"/>
                <c:pt idx="0">
                  <c:v>1405724186.250001</c:v>
                </c:pt>
                <c:pt idx="1">
                  <c:v>3930589303.6099973</c:v>
                </c:pt>
              </c:numCache>
            </c:numRef>
          </c:val>
          <c:extLst>
            <c:ext xmlns:c16="http://schemas.microsoft.com/office/drawing/2014/chart" uri="{C3380CC4-5D6E-409C-BE32-E72D297353CC}">
              <c16:uniqueId val="{00000004-105A-4FF7-B523-3940C1BC18CE}"/>
            </c:ext>
          </c:extLst>
        </c:ser>
        <c:ser>
          <c:idx val="5"/>
          <c:order val="5"/>
          <c:tx>
            <c:strRef>
              <c:f>Hoja1!$G$3:$G$5</c:f>
              <c:strCache>
                <c:ptCount val="1"/>
                <c:pt idx="0">
                  <c:v>4 -- Productos industriales y tecnología - 406 -- Maquinaria para trabajar madera</c:v>
                </c:pt>
              </c:strCache>
            </c:strRef>
          </c:tx>
          <c:spPr>
            <a:solidFill>
              <a:schemeClr val="accent6"/>
            </a:solidFill>
            <a:ln>
              <a:noFill/>
            </a:ln>
            <a:effectLst/>
            <a:sp3d/>
          </c:spPr>
          <c:invertIfNegative val="0"/>
          <c:cat>
            <c:strRef>
              <c:f>Hoja1!$A$6:$A$8</c:f>
              <c:strCache>
                <c:ptCount val="2"/>
                <c:pt idx="0">
                  <c:v>2000</c:v>
                </c:pt>
                <c:pt idx="1">
                  <c:v>2019</c:v>
                </c:pt>
              </c:strCache>
            </c:strRef>
          </c:cat>
          <c:val>
            <c:numRef>
              <c:f>Hoja1!$G$6:$G$8</c:f>
              <c:numCache>
                <c:formatCode>#,###.00;\-#,##0.00</c:formatCode>
                <c:ptCount val="2"/>
                <c:pt idx="0">
                  <c:v>91180758.989999995</c:v>
                </c:pt>
                <c:pt idx="1">
                  <c:v>142191523.29999998</c:v>
                </c:pt>
              </c:numCache>
            </c:numRef>
          </c:val>
          <c:extLst>
            <c:ext xmlns:c16="http://schemas.microsoft.com/office/drawing/2014/chart" uri="{C3380CC4-5D6E-409C-BE32-E72D297353CC}">
              <c16:uniqueId val="{00000005-105A-4FF7-B523-3940C1BC18CE}"/>
            </c:ext>
          </c:extLst>
        </c:ser>
        <c:ser>
          <c:idx val="6"/>
          <c:order val="6"/>
          <c:tx>
            <c:strRef>
              <c:f>Hoja1!$H$3:$H$5</c:f>
              <c:strCache>
                <c:ptCount val="1"/>
                <c:pt idx="0">
                  <c:v>4 -- Productos industriales y tecnología - 407 -- Industria auxiliar cerámica</c:v>
                </c:pt>
              </c:strCache>
            </c:strRef>
          </c:tx>
          <c:spPr>
            <a:solidFill>
              <a:schemeClr val="accent1">
                <a:lumMod val="60000"/>
              </a:schemeClr>
            </a:solidFill>
            <a:ln>
              <a:noFill/>
            </a:ln>
            <a:effectLst/>
            <a:sp3d/>
          </c:spPr>
          <c:invertIfNegative val="0"/>
          <c:cat>
            <c:strRef>
              <c:f>Hoja1!$A$6:$A$8</c:f>
              <c:strCache>
                <c:ptCount val="2"/>
                <c:pt idx="0">
                  <c:v>2000</c:v>
                </c:pt>
                <c:pt idx="1">
                  <c:v>2019</c:v>
                </c:pt>
              </c:strCache>
            </c:strRef>
          </c:cat>
          <c:val>
            <c:numRef>
              <c:f>Hoja1!$H$6:$H$8</c:f>
              <c:numCache>
                <c:formatCode>#,###.00;\-#,##0.00</c:formatCode>
                <c:ptCount val="2"/>
                <c:pt idx="0">
                  <c:v>440771042.69000012</c:v>
                </c:pt>
                <c:pt idx="1">
                  <c:v>979999824.40999985</c:v>
                </c:pt>
              </c:numCache>
            </c:numRef>
          </c:val>
          <c:extLst>
            <c:ext xmlns:c16="http://schemas.microsoft.com/office/drawing/2014/chart" uri="{C3380CC4-5D6E-409C-BE32-E72D297353CC}">
              <c16:uniqueId val="{00000006-105A-4FF7-B523-3940C1BC18CE}"/>
            </c:ext>
          </c:extLst>
        </c:ser>
        <c:ser>
          <c:idx val="7"/>
          <c:order val="7"/>
          <c:tx>
            <c:strRef>
              <c:f>Hoja1!$I$3:$I$5</c:f>
              <c:strCache>
                <c:ptCount val="1"/>
                <c:pt idx="0">
                  <c:v>4 -- Productos industriales y tecnología - 408 -- Maquinaria para piedra</c:v>
                </c:pt>
              </c:strCache>
            </c:strRef>
          </c:tx>
          <c:spPr>
            <a:solidFill>
              <a:schemeClr val="accent2">
                <a:lumMod val="60000"/>
              </a:schemeClr>
            </a:solidFill>
            <a:ln>
              <a:noFill/>
            </a:ln>
            <a:effectLst/>
            <a:sp3d/>
          </c:spPr>
          <c:invertIfNegative val="0"/>
          <c:cat>
            <c:strRef>
              <c:f>Hoja1!$A$6:$A$8</c:f>
              <c:strCache>
                <c:ptCount val="2"/>
                <c:pt idx="0">
                  <c:v>2000</c:v>
                </c:pt>
                <c:pt idx="1">
                  <c:v>2019</c:v>
                </c:pt>
              </c:strCache>
            </c:strRef>
          </c:cat>
          <c:val>
            <c:numRef>
              <c:f>Hoja1!$I$6:$I$8</c:f>
              <c:numCache>
                <c:formatCode>#,###.00;\-#,##0.00</c:formatCode>
                <c:ptCount val="2"/>
                <c:pt idx="0">
                  <c:v>20028192.429999992</c:v>
                </c:pt>
                <c:pt idx="1">
                  <c:v>51348282.450000018</c:v>
                </c:pt>
              </c:numCache>
            </c:numRef>
          </c:val>
          <c:extLst>
            <c:ext xmlns:c16="http://schemas.microsoft.com/office/drawing/2014/chart" uri="{C3380CC4-5D6E-409C-BE32-E72D297353CC}">
              <c16:uniqueId val="{00000007-105A-4FF7-B523-3940C1BC18CE}"/>
            </c:ext>
          </c:extLst>
        </c:ser>
        <c:ser>
          <c:idx val="8"/>
          <c:order val="8"/>
          <c:tx>
            <c:strRef>
              <c:f>Hoja1!$J$3:$J$5</c:f>
              <c:strCache>
                <c:ptCount val="1"/>
                <c:pt idx="0">
                  <c:v>4 -- Productos industriales y tecnología - 409 -- Maquinaria y material eléctrico</c:v>
                </c:pt>
              </c:strCache>
            </c:strRef>
          </c:tx>
          <c:spPr>
            <a:solidFill>
              <a:schemeClr val="accent3">
                <a:lumMod val="60000"/>
              </a:schemeClr>
            </a:solidFill>
            <a:ln>
              <a:noFill/>
            </a:ln>
            <a:effectLst/>
            <a:sp3d/>
          </c:spPr>
          <c:invertIfNegative val="0"/>
          <c:cat>
            <c:strRef>
              <c:f>Hoja1!$A$6:$A$8</c:f>
              <c:strCache>
                <c:ptCount val="2"/>
                <c:pt idx="0">
                  <c:v>2000</c:v>
                </c:pt>
                <c:pt idx="1">
                  <c:v>2019</c:v>
                </c:pt>
              </c:strCache>
            </c:strRef>
          </c:cat>
          <c:val>
            <c:numRef>
              <c:f>Hoja1!$J$6:$J$8</c:f>
              <c:numCache>
                <c:formatCode>#,###.00;\-#,##0.00</c:formatCode>
                <c:ptCount val="2"/>
                <c:pt idx="0">
                  <c:v>3292816523.6299968</c:v>
                </c:pt>
                <c:pt idx="1">
                  <c:v>9074810325.5900002</c:v>
                </c:pt>
              </c:numCache>
            </c:numRef>
          </c:val>
          <c:extLst>
            <c:ext xmlns:c16="http://schemas.microsoft.com/office/drawing/2014/chart" uri="{C3380CC4-5D6E-409C-BE32-E72D297353CC}">
              <c16:uniqueId val="{00000008-105A-4FF7-B523-3940C1BC18CE}"/>
            </c:ext>
          </c:extLst>
        </c:ser>
        <c:ser>
          <c:idx val="9"/>
          <c:order val="9"/>
          <c:tx>
            <c:strRef>
              <c:f>Hoja1!$K$3:$K$5</c:f>
              <c:strCache>
                <c:ptCount val="1"/>
                <c:pt idx="0">
                  <c:v>4 -- Productos industriales y tecnología - 410 -- Maquinaria textil</c:v>
                </c:pt>
              </c:strCache>
            </c:strRef>
          </c:tx>
          <c:spPr>
            <a:solidFill>
              <a:schemeClr val="accent4">
                <a:lumMod val="60000"/>
              </a:schemeClr>
            </a:solidFill>
            <a:ln>
              <a:noFill/>
            </a:ln>
            <a:effectLst/>
            <a:sp3d/>
          </c:spPr>
          <c:invertIfNegative val="0"/>
          <c:cat>
            <c:strRef>
              <c:f>Hoja1!$A$6:$A$8</c:f>
              <c:strCache>
                <c:ptCount val="2"/>
                <c:pt idx="0">
                  <c:v>2000</c:v>
                </c:pt>
                <c:pt idx="1">
                  <c:v>2019</c:v>
                </c:pt>
              </c:strCache>
            </c:strRef>
          </c:cat>
          <c:val>
            <c:numRef>
              <c:f>Hoja1!$K$6:$K$8</c:f>
              <c:numCache>
                <c:formatCode>#,###.00;\-#,##0.00</c:formatCode>
                <c:ptCount val="2"/>
                <c:pt idx="0">
                  <c:v>257048097.82999998</c:v>
                </c:pt>
                <c:pt idx="1">
                  <c:v>257596832.58999994</c:v>
                </c:pt>
              </c:numCache>
            </c:numRef>
          </c:val>
          <c:extLst>
            <c:ext xmlns:c16="http://schemas.microsoft.com/office/drawing/2014/chart" uri="{C3380CC4-5D6E-409C-BE32-E72D297353CC}">
              <c16:uniqueId val="{00000009-105A-4FF7-B523-3940C1BC18CE}"/>
            </c:ext>
          </c:extLst>
        </c:ser>
        <c:ser>
          <c:idx val="10"/>
          <c:order val="10"/>
          <c:tx>
            <c:strRef>
              <c:f>Hoja1!$L$3:$L$5</c:f>
              <c:strCache>
                <c:ptCount val="1"/>
                <c:pt idx="0">
                  <c:v>4 -- Productos industriales y tecnología - 411 -- Maquinaria para caucho y plástico</c:v>
                </c:pt>
              </c:strCache>
            </c:strRef>
          </c:tx>
          <c:spPr>
            <a:solidFill>
              <a:schemeClr val="accent5">
                <a:lumMod val="60000"/>
              </a:schemeClr>
            </a:solidFill>
            <a:ln>
              <a:noFill/>
            </a:ln>
            <a:effectLst/>
            <a:sp3d/>
          </c:spPr>
          <c:invertIfNegative val="0"/>
          <c:cat>
            <c:strRef>
              <c:f>Hoja1!$A$6:$A$8</c:f>
              <c:strCache>
                <c:ptCount val="2"/>
                <c:pt idx="0">
                  <c:v>2000</c:v>
                </c:pt>
                <c:pt idx="1">
                  <c:v>2019</c:v>
                </c:pt>
              </c:strCache>
            </c:strRef>
          </c:cat>
          <c:val>
            <c:numRef>
              <c:f>Hoja1!$L$6:$L$8</c:f>
              <c:numCache>
                <c:formatCode>#,###.00;\-#,##0.00</c:formatCode>
                <c:ptCount val="2"/>
                <c:pt idx="0">
                  <c:v>64435596.610000052</c:v>
                </c:pt>
                <c:pt idx="1">
                  <c:v>135961639.43000001</c:v>
                </c:pt>
              </c:numCache>
            </c:numRef>
          </c:val>
          <c:extLst>
            <c:ext xmlns:c16="http://schemas.microsoft.com/office/drawing/2014/chart" uri="{C3380CC4-5D6E-409C-BE32-E72D297353CC}">
              <c16:uniqueId val="{0000000A-105A-4FF7-B523-3940C1BC18CE}"/>
            </c:ext>
          </c:extLst>
        </c:ser>
        <c:ser>
          <c:idx val="11"/>
          <c:order val="11"/>
          <c:tx>
            <c:strRef>
              <c:f>Hoja1!$M$3:$M$5</c:f>
              <c:strCache>
                <c:ptCount val="1"/>
                <c:pt idx="0">
                  <c:v>4 -- Productos industriales y tecnología - 412 -- Demás maquinaria y componentes industriales</c:v>
                </c:pt>
              </c:strCache>
            </c:strRef>
          </c:tx>
          <c:spPr>
            <a:solidFill>
              <a:schemeClr val="accent6">
                <a:lumMod val="60000"/>
              </a:schemeClr>
            </a:solidFill>
            <a:ln>
              <a:noFill/>
            </a:ln>
            <a:effectLst/>
            <a:sp3d/>
          </c:spPr>
          <c:invertIfNegative val="0"/>
          <c:cat>
            <c:strRef>
              <c:f>Hoja1!$A$6:$A$8</c:f>
              <c:strCache>
                <c:ptCount val="2"/>
                <c:pt idx="0">
                  <c:v>2000</c:v>
                </c:pt>
                <c:pt idx="1">
                  <c:v>2019</c:v>
                </c:pt>
              </c:strCache>
            </c:strRef>
          </c:cat>
          <c:val>
            <c:numRef>
              <c:f>Hoja1!$M$6:$M$8</c:f>
              <c:numCache>
                <c:formatCode>#,###.00;\-#,##0.00</c:formatCode>
                <c:ptCount val="2"/>
                <c:pt idx="0">
                  <c:v>940375354.09000027</c:v>
                </c:pt>
                <c:pt idx="1">
                  <c:v>2091583959.2400019</c:v>
                </c:pt>
              </c:numCache>
            </c:numRef>
          </c:val>
          <c:extLst>
            <c:ext xmlns:c16="http://schemas.microsoft.com/office/drawing/2014/chart" uri="{C3380CC4-5D6E-409C-BE32-E72D297353CC}">
              <c16:uniqueId val="{0000000B-105A-4FF7-B523-3940C1BC18CE}"/>
            </c:ext>
          </c:extLst>
        </c:ser>
        <c:ser>
          <c:idx val="12"/>
          <c:order val="12"/>
          <c:tx>
            <c:strRef>
              <c:f>Hoja1!$N$3:$N$5</c:f>
              <c:strCache>
                <c:ptCount val="1"/>
                <c:pt idx="0">
                  <c:v>4 -- Productos industriales y tecnología - 413 -- Industria automoción</c:v>
                </c:pt>
              </c:strCache>
            </c:strRef>
          </c:tx>
          <c:spPr>
            <a:solidFill>
              <a:schemeClr val="accent1">
                <a:lumMod val="80000"/>
                <a:lumOff val="20000"/>
              </a:schemeClr>
            </a:solidFill>
            <a:ln>
              <a:noFill/>
            </a:ln>
            <a:effectLst/>
            <a:sp3d/>
          </c:spPr>
          <c:invertIfNegative val="0"/>
          <c:cat>
            <c:strRef>
              <c:f>Hoja1!$A$6:$A$8</c:f>
              <c:strCache>
                <c:ptCount val="2"/>
                <c:pt idx="0">
                  <c:v>2000</c:v>
                </c:pt>
                <c:pt idx="1">
                  <c:v>2019</c:v>
                </c:pt>
              </c:strCache>
            </c:strRef>
          </c:cat>
          <c:val>
            <c:numRef>
              <c:f>Hoja1!$N$6:$N$8</c:f>
              <c:numCache>
                <c:formatCode>#,###.00;\-#,##0.00</c:formatCode>
                <c:ptCount val="2"/>
                <c:pt idx="0">
                  <c:v>32735037996.610111</c:v>
                </c:pt>
                <c:pt idx="1">
                  <c:v>55645734640.310005</c:v>
                </c:pt>
              </c:numCache>
            </c:numRef>
          </c:val>
          <c:extLst>
            <c:ext xmlns:c16="http://schemas.microsoft.com/office/drawing/2014/chart" uri="{C3380CC4-5D6E-409C-BE32-E72D297353CC}">
              <c16:uniqueId val="{0000000C-105A-4FF7-B523-3940C1BC18CE}"/>
            </c:ext>
          </c:extLst>
        </c:ser>
        <c:ser>
          <c:idx val="13"/>
          <c:order val="13"/>
          <c:tx>
            <c:strRef>
              <c:f>Hoja1!$O$3:$O$5</c:f>
              <c:strCache>
                <c:ptCount val="1"/>
                <c:pt idx="0">
                  <c:v>4 -- Productos industriales y tecnología - 414 -- Industria ferroviaria</c:v>
                </c:pt>
              </c:strCache>
            </c:strRef>
          </c:tx>
          <c:spPr>
            <a:solidFill>
              <a:schemeClr val="accent2">
                <a:lumMod val="80000"/>
                <a:lumOff val="20000"/>
              </a:schemeClr>
            </a:solidFill>
            <a:ln>
              <a:noFill/>
            </a:ln>
            <a:effectLst/>
            <a:sp3d/>
          </c:spPr>
          <c:invertIfNegative val="0"/>
          <c:cat>
            <c:strRef>
              <c:f>Hoja1!$A$6:$A$8</c:f>
              <c:strCache>
                <c:ptCount val="2"/>
                <c:pt idx="0">
                  <c:v>2000</c:v>
                </c:pt>
                <c:pt idx="1">
                  <c:v>2019</c:v>
                </c:pt>
              </c:strCache>
            </c:strRef>
          </c:cat>
          <c:val>
            <c:numRef>
              <c:f>Hoja1!$O$6:$O$8</c:f>
              <c:numCache>
                <c:formatCode>#,###.00;\-#,##0.00</c:formatCode>
                <c:ptCount val="2"/>
                <c:pt idx="0">
                  <c:v>349877322.43999952</c:v>
                </c:pt>
                <c:pt idx="1">
                  <c:v>2343265280.8999996</c:v>
                </c:pt>
              </c:numCache>
            </c:numRef>
          </c:val>
          <c:extLst>
            <c:ext xmlns:c16="http://schemas.microsoft.com/office/drawing/2014/chart" uri="{C3380CC4-5D6E-409C-BE32-E72D297353CC}">
              <c16:uniqueId val="{0000000D-105A-4FF7-B523-3940C1BC18CE}"/>
            </c:ext>
          </c:extLst>
        </c:ser>
        <c:ser>
          <c:idx val="14"/>
          <c:order val="14"/>
          <c:tx>
            <c:strRef>
              <c:f>Hoja1!$P$3:$P$5</c:f>
              <c:strCache>
                <c:ptCount val="1"/>
                <c:pt idx="0">
                  <c:v>4 -- Productos industriales y tecnología - 415 -- Industria aeronáutica</c:v>
                </c:pt>
              </c:strCache>
            </c:strRef>
          </c:tx>
          <c:spPr>
            <a:solidFill>
              <a:schemeClr val="accent3">
                <a:lumMod val="80000"/>
                <a:lumOff val="20000"/>
              </a:schemeClr>
            </a:solidFill>
            <a:ln>
              <a:noFill/>
            </a:ln>
            <a:effectLst/>
            <a:sp3d/>
          </c:spPr>
          <c:invertIfNegative val="0"/>
          <c:cat>
            <c:strRef>
              <c:f>Hoja1!$A$6:$A$8</c:f>
              <c:strCache>
                <c:ptCount val="2"/>
                <c:pt idx="0">
                  <c:v>2000</c:v>
                </c:pt>
                <c:pt idx="1">
                  <c:v>2019</c:v>
                </c:pt>
              </c:strCache>
            </c:strRef>
          </c:cat>
          <c:val>
            <c:numRef>
              <c:f>Hoja1!$P$6:$P$8</c:f>
              <c:numCache>
                <c:formatCode>#,###.00;\-#,##0.00</c:formatCode>
                <c:ptCount val="2"/>
                <c:pt idx="0">
                  <c:v>1365253310.1699984</c:v>
                </c:pt>
                <c:pt idx="1">
                  <c:v>7371932424.380002</c:v>
                </c:pt>
              </c:numCache>
            </c:numRef>
          </c:val>
          <c:extLst>
            <c:ext xmlns:c16="http://schemas.microsoft.com/office/drawing/2014/chart" uri="{C3380CC4-5D6E-409C-BE32-E72D297353CC}">
              <c16:uniqueId val="{0000000E-105A-4FF7-B523-3940C1BC18CE}"/>
            </c:ext>
          </c:extLst>
        </c:ser>
        <c:ser>
          <c:idx val="15"/>
          <c:order val="15"/>
          <c:tx>
            <c:strRef>
              <c:f>Hoja1!$Q$3:$Q$5</c:f>
              <c:strCache>
                <c:ptCount val="1"/>
                <c:pt idx="0">
                  <c:v>4 -- Productos industriales y tecnología - 416 -- Industria naval</c:v>
                </c:pt>
              </c:strCache>
            </c:strRef>
          </c:tx>
          <c:spPr>
            <a:solidFill>
              <a:schemeClr val="accent4">
                <a:lumMod val="80000"/>
                <a:lumOff val="20000"/>
              </a:schemeClr>
            </a:solidFill>
            <a:ln>
              <a:noFill/>
            </a:ln>
            <a:effectLst/>
            <a:sp3d/>
          </c:spPr>
          <c:invertIfNegative val="0"/>
          <c:cat>
            <c:strRef>
              <c:f>Hoja1!$A$6:$A$8</c:f>
              <c:strCache>
                <c:ptCount val="2"/>
                <c:pt idx="0">
                  <c:v>2000</c:v>
                </c:pt>
                <c:pt idx="1">
                  <c:v>2019</c:v>
                </c:pt>
              </c:strCache>
            </c:strRef>
          </c:cat>
          <c:val>
            <c:numRef>
              <c:f>Hoja1!$Q$6:$Q$8</c:f>
              <c:numCache>
                <c:formatCode>#,###.00;\-#,##0.00</c:formatCode>
                <c:ptCount val="2"/>
                <c:pt idx="0">
                  <c:v>1121991482.8100002</c:v>
                </c:pt>
                <c:pt idx="1">
                  <c:v>643760652.8499999</c:v>
                </c:pt>
              </c:numCache>
            </c:numRef>
          </c:val>
          <c:extLst>
            <c:ext xmlns:c16="http://schemas.microsoft.com/office/drawing/2014/chart" uri="{C3380CC4-5D6E-409C-BE32-E72D297353CC}">
              <c16:uniqueId val="{0000000F-105A-4FF7-B523-3940C1BC18CE}"/>
            </c:ext>
          </c:extLst>
        </c:ser>
        <c:ser>
          <c:idx val="16"/>
          <c:order val="16"/>
          <c:tx>
            <c:strRef>
              <c:f>Hoja1!$R$3:$R$5</c:f>
              <c:strCache>
                <c:ptCount val="1"/>
                <c:pt idx="0">
                  <c:v>4 -- Productos industriales y tecnología - 417 -- Industria espacial</c:v>
                </c:pt>
              </c:strCache>
            </c:strRef>
          </c:tx>
          <c:spPr>
            <a:solidFill>
              <a:schemeClr val="accent5">
                <a:lumMod val="80000"/>
                <a:lumOff val="20000"/>
              </a:schemeClr>
            </a:solidFill>
            <a:ln>
              <a:noFill/>
            </a:ln>
            <a:effectLst/>
            <a:sp3d/>
          </c:spPr>
          <c:invertIfNegative val="0"/>
          <c:cat>
            <c:strRef>
              <c:f>Hoja1!$A$6:$A$8</c:f>
              <c:strCache>
                <c:ptCount val="2"/>
                <c:pt idx="0">
                  <c:v>2000</c:v>
                </c:pt>
                <c:pt idx="1">
                  <c:v>2019</c:v>
                </c:pt>
              </c:strCache>
            </c:strRef>
          </c:cat>
          <c:val>
            <c:numRef>
              <c:f>Hoja1!$R$6:$R$8</c:f>
              <c:numCache>
                <c:formatCode>#,###.00;\-#,##0.00</c:formatCode>
                <c:ptCount val="2"/>
                <c:pt idx="0">
                  <c:v>162180.74</c:v>
                </c:pt>
                <c:pt idx="1">
                  <c:v>127010236.59000002</c:v>
                </c:pt>
              </c:numCache>
            </c:numRef>
          </c:val>
          <c:extLst>
            <c:ext xmlns:c16="http://schemas.microsoft.com/office/drawing/2014/chart" uri="{C3380CC4-5D6E-409C-BE32-E72D297353CC}">
              <c16:uniqueId val="{00000010-105A-4FF7-B523-3940C1BC18CE}"/>
            </c:ext>
          </c:extLst>
        </c:ser>
        <c:ser>
          <c:idx val="17"/>
          <c:order val="17"/>
          <c:tx>
            <c:strRef>
              <c:f>Hoja1!$S$3:$S$5</c:f>
              <c:strCache>
                <c:ptCount val="1"/>
                <c:pt idx="0">
                  <c:v>4 -- Productos industriales y tecnología - 418 -- Defensa y seguridad militar</c:v>
                </c:pt>
              </c:strCache>
            </c:strRef>
          </c:tx>
          <c:spPr>
            <a:solidFill>
              <a:schemeClr val="accent6">
                <a:lumMod val="80000"/>
                <a:lumOff val="20000"/>
              </a:schemeClr>
            </a:solidFill>
            <a:ln>
              <a:noFill/>
            </a:ln>
            <a:effectLst/>
            <a:sp3d/>
          </c:spPr>
          <c:invertIfNegative val="0"/>
          <c:cat>
            <c:strRef>
              <c:f>Hoja1!$A$6:$A$8</c:f>
              <c:strCache>
                <c:ptCount val="2"/>
                <c:pt idx="0">
                  <c:v>2000</c:v>
                </c:pt>
                <c:pt idx="1">
                  <c:v>2019</c:v>
                </c:pt>
              </c:strCache>
            </c:strRef>
          </c:cat>
          <c:val>
            <c:numRef>
              <c:f>Hoja1!$S$6:$S$8</c:f>
              <c:numCache>
                <c:formatCode>#,###.00;\-#,##0.00</c:formatCode>
                <c:ptCount val="2"/>
                <c:pt idx="0">
                  <c:v>544168160.04999995</c:v>
                </c:pt>
                <c:pt idx="1">
                  <c:v>1041907871.6200001</c:v>
                </c:pt>
              </c:numCache>
            </c:numRef>
          </c:val>
          <c:extLst>
            <c:ext xmlns:c16="http://schemas.microsoft.com/office/drawing/2014/chart" uri="{C3380CC4-5D6E-409C-BE32-E72D297353CC}">
              <c16:uniqueId val="{00000011-105A-4FF7-B523-3940C1BC18CE}"/>
            </c:ext>
          </c:extLst>
        </c:ser>
        <c:ser>
          <c:idx val="18"/>
          <c:order val="18"/>
          <c:tx>
            <c:strRef>
              <c:f>Hoja1!$T$3:$T$5</c:f>
              <c:strCache>
                <c:ptCount val="1"/>
                <c:pt idx="0">
                  <c:v>4 -- Productos industriales y tecnología - 419 -- Robótica</c:v>
                </c:pt>
              </c:strCache>
            </c:strRef>
          </c:tx>
          <c:spPr>
            <a:solidFill>
              <a:schemeClr val="accent1">
                <a:lumMod val="80000"/>
              </a:schemeClr>
            </a:solidFill>
            <a:ln>
              <a:noFill/>
            </a:ln>
            <a:effectLst/>
            <a:sp3d/>
          </c:spPr>
          <c:invertIfNegative val="0"/>
          <c:cat>
            <c:strRef>
              <c:f>Hoja1!$A$6:$A$8</c:f>
              <c:strCache>
                <c:ptCount val="2"/>
                <c:pt idx="0">
                  <c:v>2000</c:v>
                </c:pt>
                <c:pt idx="1">
                  <c:v>2019</c:v>
                </c:pt>
              </c:strCache>
            </c:strRef>
          </c:cat>
          <c:val>
            <c:numRef>
              <c:f>Hoja1!$T$6:$T$8</c:f>
              <c:numCache>
                <c:formatCode>#,###.00;\-#,##0.00</c:formatCode>
                <c:ptCount val="2"/>
                <c:pt idx="0">
                  <c:v>20688982.45999999</c:v>
                </c:pt>
                <c:pt idx="1">
                  <c:v>75076924.839999974</c:v>
                </c:pt>
              </c:numCache>
            </c:numRef>
          </c:val>
          <c:extLst>
            <c:ext xmlns:c16="http://schemas.microsoft.com/office/drawing/2014/chart" uri="{C3380CC4-5D6E-409C-BE32-E72D297353CC}">
              <c16:uniqueId val="{00000012-105A-4FF7-B523-3940C1BC18CE}"/>
            </c:ext>
          </c:extLst>
        </c:ser>
        <c:ser>
          <c:idx val="19"/>
          <c:order val="19"/>
          <c:tx>
            <c:strRef>
              <c:f>Hoja1!$U$3:$U$5</c:f>
              <c:strCache>
                <c:ptCount val="1"/>
                <c:pt idx="0">
                  <c:v>4 -- Productos industriales y tecnología - 420 -- Máquina herramienta y fabricación avanzada</c:v>
                </c:pt>
              </c:strCache>
            </c:strRef>
          </c:tx>
          <c:spPr>
            <a:solidFill>
              <a:schemeClr val="accent2">
                <a:lumMod val="80000"/>
              </a:schemeClr>
            </a:solidFill>
            <a:ln>
              <a:noFill/>
            </a:ln>
            <a:effectLst/>
            <a:sp3d/>
          </c:spPr>
          <c:invertIfNegative val="0"/>
          <c:cat>
            <c:strRef>
              <c:f>Hoja1!$A$6:$A$8</c:f>
              <c:strCache>
                <c:ptCount val="2"/>
                <c:pt idx="0">
                  <c:v>2000</c:v>
                </c:pt>
                <c:pt idx="1">
                  <c:v>2019</c:v>
                </c:pt>
              </c:strCache>
            </c:strRef>
          </c:cat>
          <c:val>
            <c:numRef>
              <c:f>Hoja1!$U$6:$U$8</c:f>
              <c:numCache>
                <c:formatCode>#,###.00;\-#,##0.00</c:formatCode>
                <c:ptCount val="2"/>
                <c:pt idx="0">
                  <c:v>1030211147.7399998</c:v>
                </c:pt>
                <c:pt idx="1">
                  <c:v>2211133855.3500004</c:v>
                </c:pt>
              </c:numCache>
            </c:numRef>
          </c:val>
          <c:extLst>
            <c:ext xmlns:c16="http://schemas.microsoft.com/office/drawing/2014/chart" uri="{C3380CC4-5D6E-409C-BE32-E72D297353CC}">
              <c16:uniqueId val="{00000013-105A-4FF7-B523-3940C1BC18CE}"/>
            </c:ext>
          </c:extLst>
        </c:ser>
        <c:ser>
          <c:idx val="20"/>
          <c:order val="20"/>
          <c:tx>
            <c:strRef>
              <c:f>Hoja1!$V$3:$V$5</c:f>
              <c:strCache>
                <c:ptCount val="1"/>
                <c:pt idx="0">
                  <c:v>4 -- Productos industriales y tecnología - 421 -- Fundición y siderurgia</c:v>
                </c:pt>
              </c:strCache>
            </c:strRef>
          </c:tx>
          <c:spPr>
            <a:solidFill>
              <a:schemeClr val="accent3">
                <a:lumMod val="80000"/>
              </a:schemeClr>
            </a:solidFill>
            <a:ln>
              <a:noFill/>
            </a:ln>
            <a:effectLst/>
            <a:sp3d/>
          </c:spPr>
          <c:invertIfNegative val="0"/>
          <c:cat>
            <c:strRef>
              <c:f>Hoja1!$A$6:$A$8</c:f>
              <c:strCache>
                <c:ptCount val="2"/>
                <c:pt idx="0">
                  <c:v>2000</c:v>
                </c:pt>
                <c:pt idx="1">
                  <c:v>2019</c:v>
                </c:pt>
              </c:strCache>
            </c:strRef>
          </c:cat>
          <c:val>
            <c:numRef>
              <c:f>Hoja1!$V$6:$V$8</c:f>
              <c:numCache>
                <c:formatCode>#,###.00;\-#,##0.00</c:formatCode>
                <c:ptCount val="2"/>
                <c:pt idx="0">
                  <c:v>5752413560.9099855</c:v>
                </c:pt>
                <c:pt idx="1">
                  <c:v>14504767972.300007</c:v>
                </c:pt>
              </c:numCache>
            </c:numRef>
          </c:val>
          <c:extLst>
            <c:ext xmlns:c16="http://schemas.microsoft.com/office/drawing/2014/chart" uri="{C3380CC4-5D6E-409C-BE32-E72D297353CC}">
              <c16:uniqueId val="{00000014-105A-4FF7-B523-3940C1BC18CE}"/>
            </c:ext>
          </c:extLst>
        </c:ser>
        <c:ser>
          <c:idx val="21"/>
          <c:order val="21"/>
          <c:tx>
            <c:strRef>
              <c:f>Hoja1!$W$3:$W$5</c:f>
              <c:strCache>
                <c:ptCount val="1"/>
                <c:pt idx="0">
                  <c:v>4 -- Productos industriales y tecnología - 422 -- Equipos para manipulación de fluidos</c:v>
                </c:pt>
              </c:strCache>
            </c:strRef>
          </c:tx>
          <c:spPr>
            <a:solidFill>
              <a:schemeClr val="accent4">
                <a:lumMod val="80000"/>
              </a:schemeClr>
            </a:solidFill>
            <a:ln>
              <a:noFill/>
            </a:ln>
            <a:effectLst/>
            <a:sp3d/>
          </c:spPr>
          <c:invertIfNegative val="0"/>
          <c:cat>
            <c:strRef>
              <c:f>Hoja1!$A$6:$A$8</c:f>
              <c:strCache>
                <c:ptCount val="2"/>
                <c:pt idx="0">
                  <c:v>2000</c:v>
                </c:pt>
                <c:pt idx="1">
                  <c:v>2019</c:v>
                </c:pt>
              </c:strCache>
            </c:strRef>
          </c:cat>
          <c:val>
            <c:numRef>
              <c:f>Hoja1!$W$6:$W$8</c:f>
              <c:numCache>
                <c:formatCode>#,###.00;\-#,##0.00</c:formatCode>
                <c:ptCount val="2"/>
                <c:pt idx="0">
                  <c:v>888149091.96999943</c:v>
                </c:pt>
                <c:pt idx="1">
                  <c:v>1844579180.9399998</c:v>
                </c:pt>
              </c:numCache>
            </c:numRef>
          </c:val>
          <c:extLst>
            <c:ext xmlns:c16="http://schemas.microsoft.com/office/drawing/2014/chart" uri="{C3380CC4-5D6E-409C-BE32-E72D297353CC}">
              <c16:uniqueId val="{00000015-105A-4FF7-B523-3940C1BC18CE}"/>
            </c:ext>
          </c:extLst>
        </c:ser>
        <c:ser>
          <c:idx val="22"/>
          <c:order val="22"/>
          <c:tx>
            <c:strRef>
              <c:f>Hoja1!$X$3:$X$5</c:f>
              <c:strCache>
                <c:ptCount val="1"/>
                <c:pt idx="0">
                  <c:v>4 -- Productos industriales y tecnología - 423 -- Moldes y matrices</c:v>
                </c:pt>
              </c:strCache>
            </c:strRef>
          </c:tx>
          <c:spPr>
            <a:solidFill>
              <a:schemeClr val="accent5">
                <a:lumMod val="80000"/>
              </a:schemeClr>
            </a:solidFill>
            <a:ln>
              <a:noFill/>
            </a:ln>
            <a:effectLst/>
            <a:sp3d/>
          </c:spPr>
          <c:invertIfNegative val="0"/>
          <c:cat>
            <c:strRef>
              <c:f>Hoja1!$A$6:$A$8</c:f>
              <c:strCache>
                <c:ptCount val="2"/>
                <c:pt idx="0">
                  <c:v>2000</c:v>
                </c:pt>
                <c:pt idx="1">
                  <c:v>2019</c:v>
                </c:pt>
              </c:strCache>
            </c:strRef>
          </c:cat>
          <c:val>
            <c:numRef>
              <c:f>Hoja1!$X$6:$X$8</c:f>
              <c:numCache>
                <c:formatCode>#,###.00;\-#,##0.00</c:formatCode>
                <c:ptCount val="2"/>
                <c:pt idx="0">
                  <c:v>102612316.22999996</c:v>
                </c:pt>
                <c:pt idx="1">
                  <c:v>196476918.52999997</c:v>
                </c:pt>
              </c:numCache>
            </c:numRef>
          </c:val>
          <c:extLst>
            <c:ext xmlns:c16="http://schemas.microsoft.com/office/drawing/2014/chart" uri="{C3380CC4-5D6E-409C-BE32-E72D297353CC}">
              <c16:uniqueId val="{00000016-105A-4FF7-B523-3940C1BC18CE}"/>
            </c:ext>
          </c:extLst>
        </c:ser>
        <c:ser>
          <c:idx val="23"/>
          <c:order val="23"/>
          <c:tx>
            <c:strRef>
              <c:f>Hoja1!$Y$3:$Y$5</c:f>
              <c:strCache>
                <c:ptCount val="1"/>
                <c:pt idx="0">
                  <c:v>4 -- Productos industriales y tecnología - 424 -- Industrias de la ciencia</c:v>
                </c:pt>
              </c:strCache>
            </c:strRef>
          </c:tx>
          <c:spPr>
            <a:solidFill>
              <a:schemeClr val="accent6">
                <a:lumMod val="80000"/>
              </a:schemeClr>
            </a:solidFill>
            <a:ln>
              <a:noFill/>
            </a:ln>
            <a:effectLst/>
            <a:sp3d/>
          </c:spPr>
          <c:invertIfNegative val="0"/>
          <c:cat>
            <c:strRef>
              <c:f>Hoja1!$A$6:$A$8</c:f>
              <c:strCache>
                <c:ptCount val="2"/>
                <c:pt idx="0">
                  <c:v>2000</c:v>
                </c:pt>
                <c:pt idx="1">
                  <c:v>2019</c:v>
                </c:pt>
              </c:strCache>
            </c:strRef>
          </c:cat>
          <c:val>
            <c:numRef>
              <c:f>Hoja1!$Y$6:$Y$8</c:f>
              <c:numCache>
                <c:formatCode>#,###.00;\-#,##0.00</c:formatCode>
                <c:ptCount val="2"/>
                <c:pt idx="0">
                  <c:v>722472793.81000018</c:v>
                </c:pt>
                <c:pt idx="1">
                  <c:v>1783165102.9199996</c:v>
                </c:pt>
              </c:numCache>
            </c:numRef>
          </c:val>
          <c:extLst>
            <c:ext xmlns:c16="http://schemas.microsoft.com/office/drawing/2014/chart" uri="{C3380CC4-5D6E-409C-BE32-E72D297353CC}">
              <c16:uniqueId val="{00000017-105A-4FF7-B523-3940C1BC18CE}"/>
            </c:ext>
          </c:extLst>
        </c:ser>
        <c:ser>
          <c:idx val="24"/>
          <c:order val="24"/>
          <c:tx>
            <c:strRef>
              <c:f>Hoja1!$Z$3:$Z$5</c:f>
              <c:strCache>
                <c:ptCount val="1"/>
                <c:pt idx="0">
                  <c:v>4 -- Productos industriales y tecnología - 427 -- Tecnología y equipamiento sanitario</c:v>
                </c:pt>
              </c:strCache>
            </c:strRef>
          </c:tx>
          <c:spPr>
            <a:solidFill>
              <a:schemeClr val="accent1">
                <a:lumMod val="60000"/>
                <a:lumOff val="40000"/>
              </a:schemeClr>
            </a:solidFill>
            <a:ln>
              <a:noFill/>
            </a:ln>
            <a:effectLst/>
            <a:sp3d/>
          </c:spPr>
          <c:invertIfNegative val="0"/>
          <c:cat>
            <c:strRef>
              <c:f>Hoja1!$A$6:$A$8</c:f>
              <c:strCache>
                <c:ptCount val="2"/>
                <c:pt idx="0">
                  <c:v>2000</c:v>
                </c:pt>
                <c:pt idx="1">
                  <c:v>2019</c:v>
                </c:pt>
              </c:strCache>
            </c:strRef>
          </c:cat>
          <c:val>
            <c:numRef>
              <c:f>Hoja1!$Z$6:$Z$8</c:f>
              <c:numCache>
                <c:formatCode>#,###.00;\-#,##0.00</c:formatCode>
                <c:ptCount val="2"/>
                <c:pt idx="0">
                  <c:v>587159529.28999984</c:v>
                </c:pt>
                <c:pt idx="1">
                  <c:v>1594401242.240001</c:v>
                </c:pt>
              </c:numCache>
            </c:numRef>
          </c:val>
          <c:extLst>
            <c:ext xmlns:c16="http://schemas.microsoft.com/office/drawing/2014/chart" uri="{C3380CC4-5D6E-409C-BE32-E72D297353CC}">
              <c16:uniqueId val="{00000018-105A-4FF7-B523-3940C1BC18CE}"/>
            </c:ext>
          </c:extLst>
        </c:ser>
        <c:ser>
          <c:idx val="25"/>
          <c:order val="25"/>
          <c:tx>
            <c:strRef>
              <c:f>Hoja1!$AA$3:$AA$5</c:f>
              <c:strCache>
                <c:ptCount val="1"/>
                <c:pt idx="0">
                  <c:v>4 -- Productos industriales y tecnología - 428 -- Equipos municipales</c:v>
                </c:pt>
              </c:strCache>
            </c:strRef>
          </c:tx>
          <c:spPr>
            <a:solidFill>
              <a:schemeClr val="accent2">
                <a:lumMod val="60000"/>
                <a:lumOff val="40000"/>
              </a:schemeClr>
            </a:solidFill>
            <a:ln>
              <a:noFill/>
            </a:ln>
            <a:effectLst/>
            <a:sp3d/>
          </c:spPr>
          <c:invertIfNegative val="0"/>
          <c:cat>
            <c:strRef>
              <c:f>Hoja1!$A$6:$A$8</c:f>
              <c:strCache>
                <c:ptCount val="2"/>
                <c:pt idx="0">
                  <c:v>2000</c:v>
                </c:pt>
                <c:pt idx="1">
                  <c:v>2019</c:v>
                </c:pt>
              </c:strCache>
            </c:strRef>
          </c:cat>
          <c:val>
            <c:numRef>
              <c:f>Hoja1!$AA$6:$AA$8</c:f>
              <c:numCache>
                <c:formatCode>#,###.00;\-#,##0.00</c:formatCode>
                <c:ptCount val="2"/>
                <c:pt idx="0">
                  <c:v>34856562.149999991</c:v>
                </c:pt>
                <c:pt idx="1">
                  <c:v>60719228.25999999</c:v>
                </c:pt>
              </c:numCache>
            </c:numRef>
          </c:val>
          <c:extLst>
            <c:ext xmlns:c16="http://schemas.microsoft.com/office/drawing/2014/chart" uri="{C3380CC4-5D6E-409C-BE32-E72D297353CC}">
              <c16:uniqueId val="{00000019-105A-4FF7-B523-3940C1BC18CE}"/>
            </c:ext>
          </c:extLst>
        </c:ser>
        <c:ser>
          <c:idx val="26"/>
          <c:order val="26"/>
          <c:tx>
            <c:strRef>
              <c:f>Hoja1!$AB$3:$AB$5</c:f>
              <c:strCache>
                <c:ptCount val="1"/>
                <c:pt idx="0">
                  <c:v>4 -- Productos industriales y tecnología - 429 -- Equipos de protección y seguridad laboral</c:v>
                </c:pt>
              </c:strCache>
            </c:strRef>
          </c:tx>
          <c:spPr>
            <a:solidFill>
              <a:schemeClr val="accent3">
                <a:lumMod val="60000"/>
                <a:lumOff val="40000"/>
              </a:schemeClr>
            </a:solidFill>
            <a:ln>
              <a:noFill/>
            </a:ln>
            <a:effectLst/>
            <a:sp3d/>
          </c:spPr>
          <c:invertIfNegative val="0"/>
          <c:cat>
            <c:strRef>
              <c:f>Hoja1!$A$6:$A$8</c:f>
              <c:strCache>
                <c:ptCount val="2"/>
                <c:pt idx="0">
                  <c:v>2000</c:v>
                </c:pt>
                <c:pt idx="1">
                  <c:v>2019</c:v>
                </c:pt>
              </c:strCache>
            </c:strRef>
          </c:cat>
          <c:val>
            <c:numRef>
              <c:f>Hoja1!$AB$6:$AB$8</c:f>
              <c:numCache>
                <c:formatCode>#,###.00;\-#,##0.00</c:formatCode>
                <c:ptCount val="2"/>
                <c:pt idx="0">
                  <c:v>91107847.4599998</c:v>
                </c:pt>
                <c:pt idx="1">
                  <c:v>544801378.41000009</c:v>
                </c:pt>
              </c:numCache>
            </c:numRef>
          </c:val>
          <c:extLst>
            <c:ext xmlns:c16="http://schemas.microsoft.com/office/drawing/2014/chart" uri="{C3380CC4-5D6E-409C-BE32-E72D297353CC}">
              <c16:uniqueId val="{0000001A-105A-4FF7-B523-3940C1BC18CE}"/>
            </c:ext>
          </c:extLst>
        </c:ser>
        <c:ser>
          <c:idx val="27"/>
          <c:order val="27"/>
          <c:tx>
            <c:strRef>
              <c:f>Hoja1!$AC$3:$AC$5</c:f>
              <c:strCache>
                <c:ptCount val="1"/>
                <c:pt idx="0">
                  <c:v>4 -- Productos industriales y tecnología - 430 -- Protección contra incendios</c:v>
                </c:pt>
              </c:strCache>
            </c:strRef>
          </c:tx>
          <c:spPr>
            <a:solidFill>
              <a:schemeClr val="accent4">
                <a:lumMod val="60000"/>
                <a:lumOff val="40000"/>
              </a:schemeClr>
            </a:solidFill>
            <a:ln>
              <a:noFill/>
            </a:ln>
            <a:effectLst/>
            <a:sp3d/>
          </c:spPr>
          <c:invertIfNegative val="0"/>
          <c:cat>
            <c:strRef>
              <c:f>Hoja1!$A$6:$A$8</c:f>
              <c:strCache>
                <c:ptCount val="2"/>
                <c:pt idx="0">
                  <c:v>2000</c:v>
                </c:pt>
                <c:pt idx="1">
                  <c:v>2019</c:v>
                </c:pt>
              </c:strCache>
            </c:strRef>
          </c:cat>
          <c:val>
            <c:numRef>
              <c:f>Hoja1!$AC$6:$AC$8</c:f>
              <c:numCache>
                <c:formatCode>#,###.00;\-#,##0.00</c:formatCode>
                <c:ptCount val="2"/>
                <c:pt idx="0">
                  <c:v>16270937.999999993</c:v>
                </c:pt>
                <c:pt idx="1">
                  <c:v>46136235.040000036</c:v>
                </c:pt>
              </c:numCache>
            </c:numRef>
          </c:val>
          <c:extLst>
            <c:ext xmlns:c16="http://schemas.microsoft.com/office/drawing/2014/chart" uri="{C3380CC4-5D6E-409C-BE32-E72D297353CC}">
              <c16:uniqueId val="{0000001B-105A-4FF7-B523-3940C1BC18CE}"/>
            </c:ext>
          </c:extLst>
        </c:ser>
        <c:ser>
          <c:idx val="28"/>
          <c:order val="28"/>
          <c:tx>
            <c:strRef>
              <c:f>Hoja1!$AD$3:$AD$5</c:f>
              <c:strCache>
                <c:ptCount val="1"/>
                <c:pt idx="0">
                  <c:v>4 -- Productos industriales y tecnología - 431 -- Productos de limpieza e higiene profesional</c:v>
                </c:pt>
              </c:strCache>
            </c:strRef>
          </c:tx>
          <c:spPr>
            <a:solidFill>
              <a:schemeClr val="accent5">
                <a:lumMod val="60000"/>
                <a:lumOff val="40000"/>
              </a:schemeClr>
            </a:solidFill>
            <a:ln>
              <a:noFill/>
            </a:ln>
            <a:effectLst/>
            <a:sp3d/>
          </c:spPr>
          <c:invertIfNegative val="0"/>
          <c:cat>
            <c:strRef>
              <c:f>Hoja1!$A$6:$A$8</c:f>
              <c:strCache>
                <c:ptCount val="2"/>
                <c:pt idx="0">
                  <c:v>2000</c:v>
                </c:pt>
                <c:pt idx="1">
                  <c:v>2019</c:v>
                </c:pt>
              </c:strCache>
            </c:strRef>
          </c:cat>
          <c:val>
            <c:numRef>
              <c:f>Hoja1!$AD$6:$AD$8</c:f>
              <c:numCache>
                <c:formatCode>#,###.00;\-#,##0.00</c:formatCode>
                <c:ptCount val="2"/>
                <c:pt idx="0">
                  <c:v>431523295.58999985</c:v>
                </c:pt>
                <c:pt idx="1">
                  <c:v>754495298.14000022</c:v>
                </c:pt>
              </c:numCache>
            </c:numRef>
          </c:val>
          <c:extLst>
            <c:ext xmlns:c16="http://schemas.microsoft.com/office/drawing/2014/chart" uri="{C3380CC4-5D6E-409C-BE32-E72D297353CC}">
              <c16:uniqueId val="{0000001C-105A-4FF7-B523-3940C1BC18CE}"/>
            </c:ext>
          </c:extLst>
        </c:ser>
        <c:ser>
          <c:idx val="29"/>
          <c:order val="29"/>
          <c:tx>
            <c:strRef>
              <c:f>Hoja1!$AE$3:$AE$5</c:f>
              <c:strCache>
                <c:ptCount val="1"/>
                <c:pt idx="0">
                  <c:v>4 -- Productos industriales y tecnología - 432 -- Medio ambiente y producción energética</c:v>
                </c:pt>
              </c:strCache>
            </c:strRef>
          </c:tx>
          <c:spPr>
            <a:solidFill>
              <a:schemeClr val="accent6">
                <a:lumMod val="60000"/>
                <a:lumOff val="40000"/>
              </a:schemeClr>
            </a:solidFill>
            <a:ln>
              <a:noFill/>
            </a:ln>
            <a:effectLst/>
            <a:sp3d/>
          </c:spPr>
          <c:invertIfNegative val="0"/>
          <c:cat>
            <c:strRef>
              <c:f>Hoja1!$A$6:$A$8</c:f>
              <c:strCache>
                <c:ptCount val="2"/>
                <c:pt idx="0">
                  <c:v>2000</c:v>
                </c:pt>
                <c:pt idx="1">
                  <c:v>2019</c:v>
                </c:pt>
              </c:strCache>
            </c:strRef>
          </c:cat>
          <c:val>
            <c:numRef>
              <c:f>Hoja1!$AE$6:$AE$8</c:f>
              <c:numCache>
                <c:formatCode>#,###.00;\-#,##0.00</c:formatCode>
                <c:ptCount val="2"/>
                <c:pt idx="0">
                  <c:v>5117260554.0400009</c:v>
                </c:pt>
                <c:pt idx="1">
                  <c:v>18910768882.859985</c:v>
                </c:pt>
              </c:numCache>
            </c:numRef>
          </c:val>
          <c:extLst>
            <c:ext xmlns:c16="http://schemas.microsoft.com/office/drawing/2014/chart" uri="{C3380CC4-5D6E-409C-BE32-E72D297353CC}">
              <c16:uniqueId val="{0000001D-105A-4FF7-B523-3940C1BC18CE}"/>
            </c:ext>
          </c:extLst>
        </c:ser>
        <c:ser>
          <c:idx val="30"/>
          <c:order val="30"/>
          <c:tx>
            <c:strRef>
              <c:f>Hoja1!$AF$3:$AF$5</c:f>
              <c:strCache>
                <c:ptCount val="1"/>
                <c:pt idx="0">
                  <c:v>4 -- Productos industriales y tecnología - 433 -- Industria química</c:v>
                </c:pt>
              </c:strCache>
            </c:strRef>
          </c:tx>
          <c:spPr>
            <a:solidFill>
              <a:schemeClr val="accent1">
                <a:lumMod val="50000"/>
              </a:schemeClr>
            </a:solidFill>
            <a:ln>
              <a:noFill/>
            </a:ln>
            <a:effectLst/>
            <a:sp3d/>
          </c:spPr>
          <c:invertIfNegative val="0"/>
          <c:cat>
            <c:strRef>
              <c:f>Hoja1!$A$6:$A$8</c:f>
              <c:strCache>
                <c:ptCount val="2"/>
                <c:pt idx="0">
                  <c:v>2000</c:v>
                </c:pt>
                <c:pt idx="1">
                  <c:v>2019</c:v>
                </c:pt>
              </c:strCache>
            </c:strRef>
          </c:cat>
          <c:val>
            <c:numRef>
              <c:f>Hoja1!$AF$6:$AF$8</c:f>
              <c:numCache>
                <c:formatCode>#,###.00;\-#,##0.00</c:formatCode>
                <c:ptCount val="2"/>
                <c:pt idx="0">
                  <c:v>10736690222.690035</c:v>
                </c:pt>
                <c:pt idx="1">
                  <c:v>33828937000.48999</c:v>
                </c:pt>
              </c:numCache>
            </c:numRef>
          </c:val>
          <c:extLst>
            <c:ext xmlns:c16="http://schemas.microsoft.com/office/drawing/2014/chart" uri="{C3380CC4-5D6E-409C-BE32-E72D297353CC}">
              <c16:uniqueId val="{0000001E-105A-4FF7-B523-3940C1BC18CE}"/>
            </c:ext>
          </c:extLst>
        </c:ser>
        <c:ser>
          <c:idx val="31"/>
          <c:order val="31"/>
          <c:tx>
            <c:strRef>
              <c:f>Hoja1!$AG$3:$AG$5</c:f>
              <c:strCache>
                <c:ptCount val="1"/>
                <c:pt idx="0">
                  <c:v>4 -- Productos industriales y tecnología - 434 -- Materiales de construcción</c:v>
                </c:pt>
              </c:strCache>
            </c:strRef>
          </c:tx>
          <c:spPr>
            <a:solidFill>
              <a:schemeClr val="accent2">
                <a:lumMod val="50000"/>
              </a:schemeClr>
            </a:solidFill>
            <a:ln>
              <a:noFill/>
            </a:ln>
            <a:effectLst/>
            <a:sp3d/>
          </c:spPr>
          <c:invertIfNegative val="0"/>
          <c:cat>
            <c:strRef>
              <c:f>Hoja1!$A$6:$A$8</c:f>
              <c:strCache>
                <c:ptCount val="2"/>
                <c:pt idx="0">
                  <c:v>2000</c:v>
                </c:pt>
                <c:pt idx="1">
                  <c:v>2019</c:v>
                </c:pt>
              </c:strCache>
            </c:strRef>
          </c:cat>
          <c:val>
            <c:numRef>
              <c:f>Hoja1!$AG$6:$AG$8</c:f>
              <c:numCache>
                <c:formatCode>#,###.00;\-#,##0.00</c:formatCode>
                <c:ptCount val="2"/>
                <c:pt idx="0">
                  <c:v>5352755991.4400053</c:v>
                </c:pt>
                <c:pt idx="1">
                  <c:v>9671637593.5799923</c:v>
                </c:pt>
              </c:numCache>
            </c:numRef>
          </c:val>
          <c:extLst>
            <c:ext xmlns:c16="http://schemas.microsoft.com/office/drawing/2014/chart" uri="{C3380CC4-5D6E-409C-BE32-E72D297353CC}">
              <c16:uniqueId val="{0000001F-105A-4FF7-B523-3940C1BC18CE}"/>
            </c:ext>
          </c:extLst>
        </c:ser>
        <c:ser>
          <c:idx val="32"/>
          <c:order val="32"/>
          <c:tx>
            <c:strRef>
              <c:f>Hoja1!$AH$3:$AH$5</c:f>
              <c:strCache>
                <c:ptCount val="1"/>
                <c:pt idx="0">
                  <c:v>4 -- Productos industriales y tecnología - 435 -- Materias primas, semimanufacturas y productos intermedios</c:v>
                </c:pt>
              </c:strCache>
            </c:strRef>
          </c:tx>
          <c:spPr>
            <a:solidFill>
              <a:schemeClr val="accent3">
                <a:lumMod val="50000"/>
              </a:schemeClr>
            </a:solidFill>
            <a:ln>
              <a:noFill/>
            </a:ln>
            <a:effectLst/>
            <a:sp3d/>
          </c:spPr>
          <c:invertIfNegative val="0"/>
          <c:cat>
            <c:strRef>
              <c:f>Hoja1!$A$6:$A$8</c:f>
              <c:strCache>
                <c:ptCount val="2"/>
                <c:pt idx="0">
                  <c:v>2000</c:v>
                </c:pt>
                <c:pt idx="1">
                  <c:v>2019</c:v>
                </c:pt>
              </c:strCache>
            </c:strRef>
          </c:cat>
          <c:val>
            <c:numRef>
              <c:f>Hoja1!$AH$6:$AH$8</c:f>
              <c:numCache>
                <c:formatCode>#,###.00;\-#,##0.00</c:formatCode>
                <c:ptCount val="2"/>
                <c:pt idx="0">
                  <c:v>6402662000.8699961</c:v>
                </c:pt>
                <c:pt idx="1">
                  <c:v>19250953805.119995</c:v>
                </c:pt>
              </c:numCache>
            </c:numRef>
          </c:val>
          <c:extLst>
            <c:ext xmlns:c16="http://schemas.microsoft.com/office/drawing/2014/chart" uri="{C3380CC4-5D6E-409C-BE32-E72D297353CC}">
              <c16:uniqueId val="{00000020-105A-4FF7-B523-3940C1BC18CE}"/>
            </c:ext>
          </c:extLst>
        </c:ser>
        <c:ser>
          <c:idx val="33"/>
          <c:order val="33"/>
          <c:tx>
            <c:strRef>
              <c:f>Hoja1!$AI$3:$AI$5</c:f>
              <c:strCache>
                <c:ptCount val="1"/>
                <c:pt idx="0">
                  <c:v>4 -- Productos industriales y tecnología - 436 -- Equipamiento para colectividades</c:v>
                </c:pt>
              </c:strCache>
            </c:strRef>
          </c:tx>
          <c:spPr>
            <a:solidFill>
              <a:schemeClr val="accent4">
                <a:lumMod val="50000"/>
              </a:schemeClr>
            </a:solidFill>
            <a:ln>
              <a:noFill/>
            </a:ln>
            <a:effectLst/>
            <a:sp3d/>
          </c:spPr>
          <c:invertIfNegative val="0"/>
          <c:cat>
            <c:strRef>
              <c:f>Hoja1!$A$6:$A$8</c:f>
              <c:strCache>
                <c:ptCount val="2"/>
                <c:pt idx="0">
                  <c:v>2000</c:v>
                </c:pt>
                <c:pt idx="1">
                  <c:v>2019</c:v>
                </c:pt>
              </c:strCache>
            </c:strRef>
          </c:cat>
          <c:val>
            <c:numRef>
              <c:f>Hoja1!$AI$6:$AI$8</c:f>
              <c:numCache>
                <c:formatCode>#,###.00;\-#,##0.00</c:formatCode>
                <c:ptCount val="2"/>
                <c:pt idx="0">
                  <c:v>1248423951.6599991</c:v>
                </c:pt>
                <c:pt idx="1">
                  <c:v>2377684377.2199993</c:v>
                </c:pt>
              </c:numCache>
            </c:numRef>
          </c:val>
          <c:extLst>
            <c:ext xmlns:c16="http://schemas.microsoft.com/office/drawing/2014/chart" uri="{C3380CC4-5D6E-409C-BE32-E72D297353CC}">
              <c16:uniqueId val="{00000021-105A-4FF7-B523-3940C1BC18CE}"/>
            </c:ext>
          </c:extLst>
        </c:ser>
        <c:dLbls>
          <c:showLegendKey val="0"/>
          <c:showVal val="0"/>
          <c:showCatName val="0"/>
          <c:showSerName val="0"/>
          <c:showPercent val="0"/>
          <c:showBubbleSize val="0"/>
        </c:dLbls>
        <c:gapWidth val="150"/>
        <c:shape val="box"/>
        <c:axId val="1647757615"/>
        <c:axId val="1752019855"/>
        <c:axId val="0"/>
      </c:bar3DChart>
      <c:catAx>
        <c:axId val="164775761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752019855"/>
        <c:crosses val="autoZero"/>
        <c:auto val="1"/>
        <c:lblAlgn val="ctr"/>
        <c:lblOffset val="100"/>
        <c:noMultiLvlLbl val="0"/>
      </c:catAx>
      <c:valAx>
        <c:axId val="1752019855"/>
        <c:scaling>
          <c:orientation val="minMax"/>
        </c:scaling>
        <c:delete val="0"/>
        <c:axPos val="l"/>
        <c:majorGridlines>
          <c:spPr>
            <a:ln w="9525" cap="flat" cmpd="sng" algn="ctr">
              <a:solidFill>
                <a:schemeClr val="tx1">
                  <a:lumMod val="15000"/>
                  <a:lumOff val="85000"/>
                </a:schemeClr>
              </a:solidFill>
              <a:round/>
            </a:ln>
            <a:effectLst/>
          </c:spPr>
        </c:majorGridlines>
        <c:numFmt formatCode="#,###.0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647757615"/>
        <c:crosses val="autoZero"/>
        <c:crossBetween val="between"/>
      </c:valAx>
      <c:spPr>
        <a:noFill/>
        <a:ln>
          <a:noFill/>
        </a:ln>
        <a:effectLst/>
      </c:spPr>
    </c:plotArea>
    <c:legend>
      <c:legendPos val="r"/>
      <c:layout>
        <c:manualLayout>
          <c:xMode val="edge"/>
          <c:yMode val="edge"/>
          <c:x val="0.59445500371135307"/>
          <c:y val="1.6778859693721955E-2"/>
          <c:w val="0.39876959841629966"/>
          <c:h val="0.9832211403062780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[EEEE_CONEXION_POR_DEFECTO-2.xlsx]Hoja1!Tabla dinámica1</c:name>
    <c:fmtId val="-1"/>
  </c:pivotSource>
  <c:chart>
    <c:autoTitleDeleted val="0"/>
    <c:pivotFmts>
      <c:pivotFmt>
        <c:idx val="0"/>
        <c:spPr>
          <a:solidFill>
            <a:schemeClr val="accent1"/>
          </a:solidFill>
          <a:ln>
            <a:noFill/>
          </a:ln>
          <a:effectLst/>
          <a:sp3d/>
        </c:spPr>
        <c:marker>
          <c:symbol val="diamond"/>
          <c:size val="6"/>
          <c:spPr>
            <a:solidFill>
              <a:schemeClr val="accent1"/>
            </a:solidFill>
            <a:ln w="9525">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a:sp3d/>
        </c:spPr>
        <c:marker>
          <c:symbol val="square"/>
          <c:size val="6"/>
          <c:spPr>
            <a:solidFill>
              <a:schemeClr val="accent2"/>
            </a:solidFill>
            <a:ln w="9525">
              <a:solidFill>
                <a:schemeClr val="accen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a:sp3d/>
        </c:spPr>
        <c:marker>
          <c:symbol val="triangle"/>
          <c:size val="6"/>
          <c:spPr>
            <a:solidFill>
              <a:schemeClr val="accent3"/>
            </a:solidFill>
            <a:ln w="9525">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a:sp3d/>
        </c:spPr>
        <c:marker>
          <c:symbol val="x"/>
          <c:size val="6"/>
          <c:spPr>
            <a:noFill/>
            <a:ln w="9525">
              <a:solidFill>
                <a:schemeClr val="accent4"/>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a:sp3d/>
        </c:spPr>
        <c:marker>
          <c:symbol val="star"/>
          <c:size val="6"/>
          <c:spPr>
            <a:noFill/>
            <a:ln w="9525">
              <a:solidFill>
                <a:schemeClr val="accent5"/>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a:sp3d/>
        </c:spPr>
        <c:marker>
          <c:symbol val="circle"/>
          <c:size val="6"/>
          <c:spPr>
            <a:solidFill>
              <a:schemeClr val="accent6"/>
            </a:solidFill>
            <a:ln w="9525">
              <a:solidFill>
                <a:schemeClr val="accent6"/>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a:sp3d/>
        </c:spPr>
        <c:marker>
          <c:symbol val="plus"/>
          <c:size val="6"/>
          <c:spPr>
            <a:noFill/>
            <a:ln w="9525">
              <a:solidFill>
                <a:schemeClr val="accent1">
                  <a:lumMod val="6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a:sp3d/>
        </c:spPr>
        <c:marker>
          <c:symbol val="dot"/>
          <c:size val="6"/>
          <c:spPr>
            <a:solidFill>
              <a:schemeClr val="accent2">
                <a:lumMod val="60000"/>
              </a:schemeClr>
            </a:solidFill>
            <a:ln w="9525">
              <a:solidFill>
                <a:schemeClr val="accent2">
                  <a:lumMod val="6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a:sp3d/>
        </c:spPr>
        <c:marker>
          <c:symbol val="dash"/>
          <c:size val="6"/>
          <c:spPr>
            <a:solidFill>
              <a:schemeClr val="accent3">
                <a:lumMod val="60000"/>
              </a:schemeClr>
            </a:solidFill>
            <a:ln w="9525">
              <a:solidFill>
                <a:schemeClr val="accent3">
                  <a:lumMod val="6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a:sp3d/>
        </c:spPr>
        <c:marker>
          <c:symbol val="diamond"/>
          <c:size val="6"/>
          <c:spPr>
            <a:solidFill>
              <a:schemeClr val="accent4">
                <a:lumMod val="60000"/>
              </a:schemeClr>
            </a:solidFill>
            <a:ln w="9525">
              <a:solidFill>
                <a:schemeClr val="accent4">
                  <a:lumMod val="6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a:sp3d/>
        </c:spPr>
        <c:marker>
          <c:symbol val="square"/>
          <c:size val="6"/>
          <c:spPr>
            <a:solidFill>
              <a:schemeClr val="accent5">
                <a:lumMod val="60000"/>
              </a:schemeClr>
            </a:solidFill>
            <a:ln w="9525">
              <a:solidFill>
                <a:schemeClr val="accent5">
                  <a:lumMod val="6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a:sp3d/>
        </c:spPr>
        <c:marker>
          <c:symbol val="triangle"/>
          <c:size val="6"/>
          <c:spPr>
            <a:solidFill>
              <a:schemeClr val="accent6">
                <a:lumMod val="60000"/>
              </a:schemeClr>
            </a:solidFill>
            <a:ln w="9525">
              <a:solidFill>
                <a:schemeClr val="accent6">
                  <a:lumMod val="6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a:sp3d/>
        </c:spPr>
        <c:marker>
          <c:symbol val="x"/>
          <c:size val="6"/>
          <c:spPr>
            <a:noFill/>
            <a:ln w="9525">
              <a:solidFill>
                <a:schemeClr val="accent1">
                  <a:lumMod val="80000"/>
                  <a:lumOff val="2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a:sp3d/>
        </c:spPr>
        <c:marker>
          <c:symbol val="star"/>
          <c:size val="6"/>
          <c:spPr>
            <a:noFill/>
            <a:ln w="9525">
              <a:solidFill>
                <a:schemeClr val="accent2">
                  <a:lumMod val="80000"/>
                  <a:lumOff val="2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a:sp3d/>
        </c:spPr>
        <c:marker>
          <c:symbol val="circle"/>
          <c:size val="6"/>
          <c:spPr>
            <a:solidFill>
              <a:schemeClr val="accent3">
                <a:lumMod val="80000"/>
                <a:lumOff val="20000"/>
              </a:schemeClr>
            </a:solidFill>
            <a:ln w="9525">
              <a:solidFill>
                <a:schemeClr val="accent3">
                  <a:lumMod val="80000"/>
                  <a:lumOff val="2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a:sp3d/>
        </c:spPr>
        <c:marker>
          <c:symbol val="plus"/>
          <c:size val="6"/>
          <c:spPr>
            <a:noFill/>
            <a:ln w="9525">
              <a:solidFill>
                <a:schemeClr val="accent4">
                  <a:lumMod val="80000"/>
                  <a:lumOff val="2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a:sp3d/>
        </c:spPr>
        <c:marker>
          <c:symbol val="dot"/>
          <c:size val="6"/>
          <c:spPr>
            <a:solidFill>
              <a:schemeClr val="accent5">
                <a:lumMod val="80000"/>
                <a:lumOff val="20000"/>
              </a:schemeClr>
            </a:solidFill>
            <a:ln w="9525">
              <a:solidFill>
                <a:schemeClr val="accent5">
                  <a:lumMod val="80000"/>
                  <a:lumOff val="2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a:sp3d/>
        </c:spPr>
        <c:marker>
          <c:symbol val="dash"/>
          <c:size val="6"/>
          <c:spPr>
            <a:solidFill>
              <a:schemeClr val="accent6">
                <a:lumMod val="80000"/>
                <a:lumOff val="20000"/>
              </a:schemeClr>
            </a:solidFill>
            <a:ln w="9525">
              <a:solidFill>
                <a:schemeClr val="accent6">
                  <a:lumMod val="80000"/>
                  <a:lumOff val="2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a:sp3d/>
        </c:spPr>
        <c:marker>
          <c:symbol val="diamond"/>
          <c:size val="6"/>
          <c:spPr>
            <a:solidFill>
              <a:schemeClr val="accent1">
                <a:lumMod val="80000"/>
              </a:schemeClr>
            </a:solidFill>
            <a:ln w="9525">
              <a:solidFill>
                <a:schemeClr val="accent1">
                  <a:lumMod val="8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a:sp3d/>
        </c:spPr>
        <c:marker>
          <c:symbol val="square"/>
          <c:size val="6"/>
          <c:spPr>
            <a:solidFill>
              <a:schemeClr val="accent2">
                <a:lumMod val="80000"/>
              </a:schemeClr>
            </a:solidFill>
            <a:ln w="9525">
              <a:solidFill>
                <a:schemeClr val="accent2">
                  <a:lumMod val="80000"/>
                </a:schemeClr>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s>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percentStacked"/>
        <c:varyColors val="0"/>
        <c:ser>
          <c:idx val="0"/>
          <c:order val="0"/>
          <c:tx>
            <c:strRef>
              <c:f>Hoja1!$B$3:$B$4</c:f>
              <c:strCache>
                <c:ptCount val="1"/>
                <c:pt idx="0">
                  <c:v>00 -- SIN IDENTIFICAR</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Hoja1!$B$5:$B$7</c:f>
              <c:numCache>
                <c:formatCode>0.00%</c:formatCode>
                <c:ptCount val="2"/>
                <c:pt idx="0">
                  <c:v>1.5134949817162686E-2</c:v>
                </c:pt>
                <c:pt idx="1">
                  <c:v>8.2253699895871221E-3</c:v>
                </c:pt>
              </c:numCache>
            </c:numRef>
          </c:val>
          <c:extLst>
            <c:ext xmlns:c16="http://schemas.microsoft.com/office/drawing/2014/chart" uri="{C3380CC4-5D6E-409C-BE32-E72D297353CC}">
              <c16:uniqueId val="{00000000-4FDB-4A75-8536-42529EF69CF2}"/>
            </c:ext>
          </c:extLst>
        </c:ser>
        <c:ser>
          <c:idx val="1"/>
          <c:order val="1"/>
          <c:tx>
            <c:strRef>
              <c:f>Hoja1!$C$3:$C$4</c:f>
              <c:strCache>
                <c:ptCount val="1"/>
                <c:pt idx="0">
                  <c:v>01 -- GALICIA</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Hoja1!$C$5:$C$7</c:f>
              <c:numCache>
                <c:formatCode>0.00%</c:formatCode>
                <c:ptCount val="2"/>
                <c:pt idx="0">
                  <c:v>6.6828457572680633E-2</c:v>
                </c:pt>
                <c:pt idx="1">
                  <c:v>7.6516716932102588E-2</c:v>
                </c:pt>
              </c:numCache>
            </c:numRef>
          </c:val>
          <c:extLst>
            <c:ext xmlns:c16="http://schemas.microsoft.com/office/drawing/2014/chart" uri="{C3380CC4-5D6E-409C-BE32-E72D297353CC}">
              <c16:uniqueId val="{00000001-4FDB-4A75-8536-42529EF69CF2}"/>
            </c:ext>
          </c:extLst>
        </c:ser>
        <c:ser>
          <c:idx val="2"/>
          <c:order val="2"/>
          <c:tx>
            <c:strRef>
              <c:f>Hoja1!$D$3:$D$4</c:f>
              <c:strCache>
                <c:ptCount val="1"/>
                <c:pt idx="0">
                  <c:v>02 -- ASTURIAS</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Hoja1!$D$5:$D$7</c:f>
              <c:numCache>
                <c:formatCode>0.00%</c:formatCode>
                <c:ptCount val="2"/>
                <c:pt idx="0">
                  <c:v>1.3547368182809832E-2</c:v>
                </c:pt>
                <c:pt idx="1">
                  <c:v>1.666076966096279E-2</c:v>
                </c:pt>
              </c:numCache>
            </c:numRef>
          </c:val>
          <c:extLst>
            <c:ext xmlns:c16="http://schemas.microsoft.com/office/drawing/2014/chart" uri="{C3380CC4-5D6E-409C-BE32-E72D297353CC}">
              <c16:uniqueId val="{00000002-4FDB-4A75-8536-42529EF69CF2}"/>
            </c:ext>
          </c:extLst>
        </c:ser>
        <c:ser>
          <c:idx val="3"/>
          <c:order val="3"/>
          <c:tx>
            <c:strRef>
              <c:f>Hoja1!$E$3:$E$4</c:f>
              <c:strCache>
                <c:ptCount val="1"/>
                <c:pt idx="0">
                  <c:v>03 -- CANTABRIA</c:v>
                </c:pt>
              </c:strCache>
            </c:strRef>
          </c:tx>
          <c:spPr>
            <a:solidFill>
              <a:schemeClr val="accent4"/>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Hoja1!$E$5:$E$7</c:f>
              <c:numCache>
                <c:formatCode>0.00%</c:formatCode>
                <c:ptCount val="2"/>
                <c:pt idx="0">
                  <c:v>1.1633214139987261E-2</c:v>
                </c:pt>
                <c:pt idx="1">
                  <c:v>9.0092355181622657E-3</c:v>
                </c:pt>
              </c:numCache>
            </c:numRef>
          </c:val>
          <c:extLst>
            <c:ext xmlns:c16="http://schemas.microsoft.com/office/drawing/2014/chart" uri="{C3380CC4-5D6E-409C-BE32-E72D297353CC}">
              <c16:uniqueId val="{00000003-4FDB-4A75-8536-42529EF69CF2}"/>
            </c:ext>
          </c:extLst>
        </c:ser>
        <c:ser>
          <c:idx val="4"/>
          <c:order val="4"/>
          <c:tx>
            <c:strRef>
              <c:f>Hoja1!$F$3:$F$4</c:f>
              <c:strCache>
                <c:ptCount val="1"/>
                <c:pt idx="0">
                  <c:v>04 -- PAIS VASCO</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Hoja1!$F$5:$F$7</c:f>
              <c:numCache>
                <c:formatCode>0.00%</c:formatCode>
                <c:ptCount val="2"/>
                <c:pt idx="0">
                  <c:v>9.3601926587911013E-2</c:v>
                </c:pt>
                <c:pt idx="1">
                  <c:v>8.7520942648186828E-2</c:v>
                </c:pt>
              </c:numCache>
            </c:numRef>
          </c:val>
          <c:extLst>
            <c:ext xmlns:c16="http://schemas.microsoft.com/office/drawing/2014/chart" uri="{C3380CC4-5D6E-409C-BE32-E72D297353CC}">
              <c16:uniqueId val="{00000004-4FDB-4A75-8536-42529EF69CF2}"/>
            </c:ext>
          </c:extLst>
        </c:ser>
        <c:ser>
          <c:idx val="5"/>
          <c:order val="5"/>
          <c:tx>
            <c:strRef>
              <c:f>Hoja1!$G$3:$G$4</c:f>
              <c:strCache>
                <c:ptCount val="1"/>
                <c:pt idx="0">
                  <c:v>05 -- NAVARRA</c:v>
                </c:pt>
              </c:strCache>
            </c:strRef>
          </c:tx>
          <c:spPr>
            <a:solidFill>
              <a:schemeClr val="accent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Hoja1!$G$5:$G$7</c:f>
              <c:numCache>
                <c:formatCode>0.00%</c:formatCode>
                <c:ptCount val="2"/>
                <c:pt idx="0">
                  <c:v>3.8699827850449522E-2</c:v>
                </c:pt>
                <c:pt idx="1">
                  <c:v>3.4980031576729499E-2</c:v>
                </c:pt>
              </c:numCache>
            </c:numRef>
          </c:val>
          <c:extLst>
            <c:ext xmlns:c16="http://schemas.microsoft.com/office/drawing/2014/chart" uri="{C3380CC4-5D6E-409C-BE32-E72D297353CC}">
              <c16:uniqueId val="{00000005-4FDB-4A75-8536-42529EF69CF2}"/>
            </c:ext>
          </c:extLst>
        </c:ser>
        <c:ser>
          <c:idx val="6"/>
          <c:order val="6"/>
          <c:tx>
            <c:strRef>
              <c:f>Hoja1!$H$3:$H$4</c:f>
              <c:strCache>
                <c:ptCount val="1"/>
                <c:pt idx="0">
                  <c:v>06 -- ARAGON</c:v>
                </c:pt>
              </c:strCache>
            </c:strRef>
          </c:tx>
          <c:spPr>
            <a:solidFill>
              <a:schemeClr val="accent1">
                <a:lumMod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Hoja1!$H$5:$H$7</c:f>
              <c:numCache>
                <c:formatCode>0.00%</c:formatCode>
                <c:ptCount val="2"/>
                <c:pt idx="0">
                  <c:v>4.0615879289507995E-2</c:v>
                </c:pt>
                <c:pt idx="1">
                  <c:v>4.6442960334183374E-2</c:v>
                </c:pt>
              </c:numCache>
            </c:numRef>
          </c:val>
          <c:extLst>
            <c:ext xmlns:c16="http://schemas.microsoft.com/office/drawing/2014/chart" uri="{C3380CC4-5D6E-409C-BE32-E72D297353CC}">
              <c16:uniqueId val="{00000006-4FDB-4A75-8536-42529EF69CF2}"/>
            </c:ext>
          </c:extLst>
        </c:ser>
        <c:ser>
          <c:idx val="7"/>
          <c:order val="7"/>
          <c:tx>
            <c:strRef>
              <c:f>Hoja1!$I$3:$I$4</c:f>
              <c:strCache>
                <c:ptCount val="1"/>
                <c:pt idx="0">
                  <c:v>07 -- CATALUÑA</c:v>
                </c:pt>
              </c:strCache>
            </c:strRef>
          </c:tx>
          <c:spPr>
            <a:solidFill>
              <a:schemeClr val="accent2">
                <a:lumMod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Hoja1!$I$5:$I$7</c:f>
              <c:numCache>
                <c:formatCode>0.00%</c:formatCode>
                <c:ptCount val="2"/>
                <c:pt idx="0">
                  <c:v>0.27008418952335794</c:v>
                </c:pt>
                <c:pt idx="1">
                  <c:v>0.25458892334542493</c:v>
                </c:pt>
              </c:numCache>
            </c:numRef>
          </c:val>
          <c:extLst>
            <c:ext xmlns:c16="http://schemas.microsoft.com/office/drawing/2014/chart" uri="{C3380CC4-5D6E-409C-BE32-E72D297353CC}">
              <c16:uniqueId val="{00000007-4FDB-4A75-8536-42529EF69CF2}"/>
            </c:ext>
          </c:extLst>
        </c:ser>
        <c:ser>
          <c:idx val="8"/>
          <c:order val="8"/>
          <c:tx>
            <c:strRef>
              <c:f>Hoja1!$J$3:$J$4</c:f>
              <c:strCache>
                <c:ptCount val="1"/>
                <c:pt idx="0">
                  <c:v>08 -- CASTILLA Y LEON</c:v>
                </c:pt>
              </c:strCache>
            </c:strRef>
          </c:tx>
          <c:spPr>
            <a:solidFill>
              <a:schemeClr val="accent3">
                <a:lumMod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Hoja1!$J$5:$J$7</c:f>
              <c:numCache>
                <c:formatCode>0.00%</c:formatCode>
                <c:ptCount val="2"/>
                <c:pt idx="0">
                  <c:v>6.634874250142335E-2</c:v>
                </c:pt>
                <c:pt idx="1">
                  <c:v>5.0200269945774874E-2</c:v>
                </c:pt>
              </c:numCache>
            </c:numRef>
          </c:val>
          <c:extLst>
            <c:ext xmlns:c16="http://schemas.microsoft.com/office/drawing/2014/chart" uri="{C3380CC4-5D6E-409C-BE32-E72D297353CC}">
              <c16:uniqueId val="{00000008-4FDB-4A75-8536-42529EF69CF2}"/>
            </c:ext>
          </c:extLst>
        </c:ser>
        <c:ser>
          <c:idx val="9"/>
          <c:order val="9"/>
          <c:tx>
            <c:strRef>
              <c:f>Hoja1!$K$3:$K$4</c:f>
              <c:strCache>
                <c:ptCount val="1"/>
                <c:pt idx="0">
                  <c:v>09 -- LA RIOJA</c:v>
                </c:pt>
              </c:strCache>
            </c:strRef>
          </c:tx>
          <c:spPr>
            <a:solidFill>
              <a:schemeClr val="accent4">
                <a:lumMod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Hoja1!$K$5:$K$7</c:f>
              <c:numCache>
                <c:formatCode>0.00%</c:formatCode>
                <c:ptCount val="2"/>
                <c:pt idx="0">
                  <c:v>6.4851883226872088E-3</c:v>
                </c:pt>
                <c:pt idx="1">
                  <c:v>6.522751337191544E-3</c:v>
                </c:pt>
              </c:numCache>
            </c:numRef>
          </c:val>
          <c:extLst>
            <c:ext xmlns:c16="http://schemas.microsoft.com/office/drawing/2014/chart" uri="{C3380CC4-5D6E-409C-BE32-E72D297353CC}">
              <c16:uniqueId val="{00000009-4FDB-4A75-8536-42529EF69CF2}"/>
            </c:ext>
          </c:extLst>
        </c:ser>
        <c:ser>
          <c:idx val="10"/>
          <c:order val="10"/>
          <c:tx>
            <c:strRef>
              <c:f>Hoja1!$L$3:$L$4</c:f>
              <c:strCache>
                <c:ptCount val="1"/>
                <c:pt idx="0">
                  <c:v>10 -- MADRID</c:v>
                </c:pt>
              </c:strCache>
            </c:strRef>
          </c:tx>
          <c:spPr>
            <a:solidFill>
              <a:schemeClr val="accent5">
                <a:lumMod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Hoja1!$L$5:$L$7</c:f>
              <c:numCache>
                <c:formatCode>0.00%</c:formatCode>
                <c:ptCount val="2"/>
                <c:pt idx="0">
                  <c:v>0.11176242196340212</c:v>
                </c:pt>
                <c:pt idx="1">
                  <c:v>0.10748046818116842</c:v>
                </c:pt>
              </c:numCache>
            </c:numRef>
          </c:val>
          <c:extLst>
            <c:ext xmlns:c16="http://schemas.microsoft.com/office/drawing/2014/chart" uri="{C3380CC4-5D6E-409C-BE32-E72D297353CC}">
              <c16:uniqueId val="{0000000A-4FDB-4A75-8536-42529EF69CF2}"/>
            </c:ext>
          </c:extLst>
        </c:ser>
        <c:ser>
          <c:idx val="11"/>
          <c:order val="11"/>
          <c:tx>
            <c:strRef>
              <c:f>Hoja1!$M$3:$M$4</c:f>
              <c:strCache>
                <c:ptCount val="1"/>
                <c:pt idx="0">
                  <c:v>11 -- CASTILLA LA MANCHA</c:v>
                </c:pt>
              </c:strCache>
            </c:strRef>
          </c:tx>
          <c:spPr>
            <a:solidFill>
              <a:schemeClr val="accent6">
                <a:lumMod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Hoja1!$M$5:$M$7</c:f>
              <c:numCache>
                <c:formatCode>0.00%</c:formatCode>
                <c:ptCount val="2"/>
                <c:pt idx="0">
                  <c:v>1.4797579239778312E-2</c:v>
                </c:pt>
                <c:pt idx="1">
                  <c:v>2.594839382194199E-2</c:v>
                </c:pt>
              </c:numCache>
            </c:numRef>
          </c:val>
          <c:extLst>
            <c:ext xmlns:c16="http://schemas.microsoft.com/office/drawing/2014/chart" uri="{C3380CC4-5D6E-409C-BE32-E72D297353CC}">
              <c16:uniqueId val="{0000000B-4FDB-4A75-8536-42529EF69CF2}"/>
            </c:ext>
          </c:extLst>
        </c:ser>
        <c:ser>
          <c:idx val="12"/>
          <c:order val="12"/>
          <c:tx>
            <c:strRef>
              <c:f>Hoja1!$N$3:$N$4</c:f>
              <c:strCache>
                <c:ptCount val="1"/>
                <c:pt idx="0">
                  <c:v>12 -- COMUNIDAD VALENCIANA</c:v>
                </c:pt>
              </c:strCache>
            </c:strRef>
          </c:tx>
          <c:spPr>
            <a:solidFill>
              <a:schemeClr val="accent1">
                <a:lumMod val="80000"/>
                <a:lumOff val="2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Hoja1!$N$5:$N$7</c:f>
              <c:numCache>
                <c:formatCode>0.00%</c:formatCode>
                <c:ptCount val="2"/>
                <c:pt idx="0">
                  <c:v>0.12285228130227806</c:v>
                </c:pt>
                <c:pt idx="1">
                  <c:v>0.10741594965571501</c:v>
                </c:pt>
              </c:numCache>
            </c:numRef>
          </c:val>
          <c:extLst>
            <c:ext xmlns:c16="http://schemas.microsoft.com/office/drawing/2014/chart" uri="{C3380CC4-5D6E-409C-BE32-E72D297353CC}">
              <c16:uniqueId val="{0000000C-4FDB-4A75-8536-42529EF69CF2}"/>
            </c:ext>
          </c:extLst>
        </c:ser>
        <c:ser>
          <c:idx val="13"/>
          <c:order val="13"/>
          <c:tx>
            <c:strRef>
              <c:f>Hoja1!$O$3:$O$4</c:f>
              <c:strCache>
                <c:ptCount val="1"/>
                <c:pt idx="0">
                  <c:v>13 -- BALEARES</c:v>
                </c:pt>
              </c:strCache>
            </c:strRef>
          </c:tx>
          <c:spPr>
            <a:solidFill>
              <a:schemeClr val="accent2">
                <a:lumMod val="80000"/>
                <a:lumOff val="2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Hoja1!$O$5:$O$7</c:f>
              <c:numCache>
                <c:formatCode>0.00%</c:formatCode>
                <c:ptCount val="2"/>
                <c:pt idx="0">
                  <c:v>7.1118276939084952E-3</c:v>
                </c:pt>
                <c:pt idx="1">
                  <c:v>6.169654583224625E-3</c:v>
                </c:pt>
              </c:numCache>
            </c:numRef>
          </c:val>
          <c:extLst>
            <c:ext xmlns:c16="http://schemas.microsoft.com/office/drawing/2014/chart" uri="{C3380CC4-5D6E-409C-BE32-E72D297353CC}">
              <c16:uniqueId val="{0000000D-4FDB-4A75-8536-42529EF69CF2}"/>
            </c:ext>
          </c:extLst>
        </c:ser>
        <c:ser>
          <c:idx val="14"/>
          <c:order val="14"/>
          <c:tx>
            <c:strRef>
              <c:f>Hoja1!$P$3:$P$4</c:f>
              <c:strCache>
                <c:ptCount val="1"/>
                <c:pt idx="0">
                  <c:v>14 -- EXTREMADURA</c:v>
                </c:pt>
              </c:strCache>
            </c:strRef>
          </c:tx>
          <c:spPr>
            <a:solidFill>
              <a:schemeClr val="accent3">
                <a:lumMod val="80000"/>
                <a:lumOff val="2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Hoja1!$P$5:$P$7</c:f>
              <c:numCache>
                <c:formatCode>0.00%</c:formatCode>
                <c:ptCount val="2"/>
                <c:pt idx="0">
                  <c:v>5.5602862384038229E-3</c:v>
                </c:pt>
                <c:pt idx="1">
                  <c:v>7.2024936250501114E-3</c:v>
                </c:pt>
              </c:numCache>
            </c:numRef>
          </c:val>
          <c:extLst>
            <c:ext xmlns:c16="http://schemas.microsoft.com/office/drawing/2014/chart" uri="{C3380CC4-5D6E-409C-BE32-E72D297353CC}">
              <c16:uniqueId val="{0000000E-4FDB-4A75-8536-42529EF69CF2}"/>
            </c:ext>
          </c:extLst>
        </c:ser>
        <c:ser>
          <c:idx val="15"/>
          <c:order val="15"/>
          <c:tx>
            <c:strRef>
              <c:f>Hoja1!$Q$3:$Q$4</c:f>
              <c:strCache>
                <c:ptCount val="1"/>
                <c:pt idx="0">
                  <c:v>15 -- ANDALUCIA</c:v>
                </c:pt>
              </c:strCache>
            </c:strRef>
          </c:tx>
          <c:spPr>
            <a:solidFill>
              <a:schemeClr val="accent4">
                <a:lumMod val="80000"/>
                <a:lumOff val="2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Hoja1!$Q$5:$Q$7</c:f>
              <c:numCache>
                <c:formatCode>0.00%</c:formatCode>
                <c:ptCount val="2"/>
                <c:pt idx="0">
                  <c:v>8.1462208123281601E-2</c:v>
                </c:pt>
                <c:pt idx="1">
                  <c:v>0.10940831939289604</c:v>
                </c:pt>
              </c:numCache>
            </c:numRef>
          </c:val>
          <c:extLst>
            <c:ext xmlns:c16="http://schemas.microsoft.com/office/drawing/2014/chart" uri="{C3380CC4-5D6E-409C-BE32-E72D297353CC}">
              <c16:uniqueId val="{0000000F-4FDB-4A75-8536-42529EF69CF2}"/>
            </c:ext>
          </c:extLst>
        </c:ser>
        <c:ser>
          <c:idx val="16"/>
          <c:order val="16"/>
          <c:tx>
            <c:strRef>
              <c:f>Hoja1!$R$3:$R$4</c:f>
              <c:strCache>
                <c:ptCount val="1"/>
                <c:pt idx="0">
                  <c:v>16 -- MURCIA</c:v>
                </c:pt>
              </c:strCache>
            </c:strRef>
          </c:tx>
          <c:spPr>
            <a:solidFill>
              <a:schemeClr val="accent5">
                <a:lumMod val="80000"/>
                <a:lumOff val="2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Hoja1!$R$5:$R$7</c:f>
              <c:numCache>
                <c:formatCode>0.00%</c:formatCode>
                <c:ptCount val="2"/>
                <c:pt idx="0">
                  <c:v>2.5646901799310905E-2</c:v>
                </c:pt>
                <c:pt idx="1">
                  <c:v>3.6405398060961811E-2</c:v>
                </c:pt>
              </c:numCache>
            </c:numRef>
          </c:val>
          <c:extLst>
            <c:ext xmlns:c16="http://schemas.microsoft.com/office/drawing/2014/chart" uri="{C3380CC4-5D6E-409C-BE32-E72D297353CC}">
              <c16:uniqueId val="{00000010-4FDB-4A75-8536-42529EF69CF2}"/>
            </c:ext>
          </c:extLst>
        </c:ser>
        <c:ser>
          <c:idx val="17"/>
          <c:order val="17"/>
          <c:tx>
            <c:strRef>
              <c:f>Hoja1!$S$3:$S$4</c:f>
              <c:strCache>
                <c:ptCount val="1"/>
                <c:pt idx="0">
                  <c:v>17 -- CANARIAS</c:v>
                </c:pt>
              </c:strCache>
            </c:strRef>
          </c:tx>
          <c:spPr>
            <a:solidFill>
              <a:schemeClr val="accent6">
                <a:lumMod val="80000"/>
                <a:lumOff val="2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Hoja1!$S$5:$S$7</c:f>
              <c:numCache>
                <c:formatCode>0.00%</c:formatCode>
                <c:ptCount val="2"/>
                <c:pt idx="0">
                  <c:v>7.0344252980605541E-3</c:v>
                </c:pt>
                <c:pt idx="1">
                  <c:v>9.1972733301771449E-3</c:v>
                </c:pt>
              </c:numCache>
            </c:numRef>
          </c:val>
          <c:extLst>
            <c:ext xmlns:c16="http://schemas.microsoft.com/office/drawing/2014/chart" uri="{C3380CC4-5D6E-409C-BE32-E72D297353CC}">
              <c16:uniqueId val="{00000011-4FDB-4A75-8536-42529EF69CF2}"/>
            </c:ext>
          </c:extLst>
        </c:ser>
        <c:ser>
          <c:idx val="18"/>
          <c:order val="18"/>
          <c:tx>
            <c:strRef>
              <c:f>Hoja1!$T$3:$T$4</c:f>
              <c:strCache>
                <c:ptCount val="1"/>
                <c:pt idx="0">
                  <c:v>18 -- CEUTA</c:v>
                </c:pt>
              </c:strCache>
            </c:strRef>
          </c:tx>
          <c:spPr>
            <a:solidFill>
              <a:schemeClr val="accent1">
                <a:lumMod val="8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Hoja1!$T$5:$T$7</c:f>
              <c:numCache>
                <c:formatCode>0.00%</c:formatCode>
                <c:ptCount val="2"/>
                <c:pt idx="0">
                  <c:v>7.8930869175224724E-4</c:v>
                </c:pt>
                <c:pt idx="1">
                  <c:v>3.6718755139842919E-5</c:v>
                </c:pt>
              </c:numCache>
            </c:numRef>
          </c:val>
          <c:extLst>
            <c:ext xmlns:c16="http://schemas.microsoft.com/office/drawing/2014/chart" uri="{C3380CC4-5D6E-409C-BE32-E72D297353CC}">
              <c16:uniqueId val="{00000012-4FDB-4A75-8536-42529EF69CF2}"/>
            </c:ext>
          </c:extLst>
        </c:ser>
        <c:ser>
          <c:idx val="19"/>
          <c:order val="19"/>
          <c:tx>
            <c:strRef>
              <c:f>Hoja1!$U$3:$U$4</c:f>
              <c:strCache>
                <c:ptCount val="1"/>
                <c:pt idx="0">
                  <c:v>19 -- MELILLA</c:v>
                </c:pt>
              </c:strCache>
            </c:strRef>
          </c:tx>
          <c:spPr>
            <a:solidFill>
              <a:schemeClr val="accent2">
                <a:lumMod val="8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Hoja1!$A$5:$A$7</c:f>
              <c:strCache>
                <c:ptCount val="2"/>
                <c:pt idx="0">
                  <c:v>2000</c:v>
                </c:pt>
                <c:pt idx="1">
                  <c:v>2019</c:v>
                </c:pt>
              </c:strCache>
            </c:strRef>
          </c:cat>
          <c:val>
            <c:numRef>
              <c:f>Hoja1!$U$5:$U$7</c:f>
              <c:numCache>
                <c:formatCode>0.00%</c:formatCode>
                <c:ptCount val="2"/>
                <c:pt idx="0">
                  <c:v>3.015861846644103E-6</c:v>
                </c:pt>
                <c:pt idx="1">
                  <c:v>6.7359305419426E-5</c:v>
                </c:pt>
              </c:numCache>
            </c:numRef>
          </c:val>
          <c:extLst>
            <c:ext xmlns:c16="http://schemas.microsoft.com/office/drawing/2014/chart" uri="{C3380CC4-5D6E-409C-BE32-E72D297353CC}">
              <c16:uniqueId val="{00000013-4FDB-4A75-8536-42529EF69CF2}"/>
            </c:ext>
          </c:extLst>
        </c:ser>
        <c:dLbls>
          <c:showLegendKey val="0"/>
          <c:showVal val="1"/>
          <c:showCatName val="0"/>
          <c:showSerName val="0"/>
          <c:showPercent val="0"/>
          <c:showBubbleSize val="0"/>
        </c:dLbls>
        <c:gapWidth val="79"/>
        <c:shape val="box"/>
        <c:axId val="422273264"/>
        <c:axId val="422274904"/>
        <c:axId val="0"/>
      </c:bar3DChart>
      <c:catAx>
        <c:axId val="4222732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s-ES"/>
          </a:p>
        </c:txPr>
        <c:crossAx val="422274904"/>
        <c:crosses val="autoZero"/>
        <c:auto val="1"/>
        <c:lblAlgn val="ctr"/>
        <c:lblOffset val="100"/>
        <c:noMultiLvlLbl val="0"/>
      </c:catAx>
      <c:valAx>
        <c:axId val="422274904"/>
        <c:scaling>
          <c:orientation val="minMax"/>
        </c:scaling>
        <c:delete val="1"/>
        <c:axPos val="l"/>
        <c:numFmt formatCode="0%" sourceLinked="1"/>
        <c:majorTickMark val="none"/>
        <c:minorTickMark val="none"/>
        <c:tickLblPos val="nextTo"/>
        <c:crossAx val="422273264"/>
        <c:crosses val="autoZero"/>
        <c:crossBetween val="between"/>
      </c:valAx>
      <c:spPr>
        <a:noFill/>
        <a:ln>
          <a:noFill/>
        </a:ln>
        <a:effectLst/>
      </c:spPr>
    </c:plotArea>
    <c:legend>
      <c:legendPos val="r"/>
      <c:layout>
        <c:manualLayout>
          <c:xMode val="edge"/>
          <c:yMode val="edge"/>
          <c:x val="0.75411981806027539"/>
          <c:y val="1.545293292224989E-2"/>
          <c:w val="0.23628903781314869"/>
          <c:h val="0.9345819004703744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[EEEE_CONEXION_POR_DEFECTO-2.xlsx]Hoja1!Tabla dinámica1</c:name>
    <c:fmtId val="-1"/>
  </c:pivotSource>
  <c:chart>
    <c:autoTitleDeleted val="0"/>
    <c:pivotFmts>
      <c:pivotFmt>
        <c:idx val="0"/>
        <c:spPr>
          <a:solidFill>
            <a:schemeClr val="accent1"/>
          </a:solidFill>
          <a:ln>
            <a:noFill/>
          </a:ln>
          <a:effectLst/>
          <a:sp3d/>
        </c:spPr>
        <c:marker>
          <c:symbol val="diamond"/>
          <c:size val="6"/>
          <c:spPr>
            <a:solidFill>
              <a:schemeClr val="accent1"/>
            </a:solidFill>
            <a:ln w="9525">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a:sp3d/>
        </c:spPr>
        <c:marker>
          <c:symbol val="square"/>
          <c:size val="6"/>
          <c:spPr>
            <a:solidFill>
              <a:schemeClr val="accent2"/>
            </a:solidFill>
            <a:ln w="9525">
              <a:solidFill>
                <a:schemeClr val="accen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a:sp3d/>
        </c:spPr>
        <c:marker>
          <c:symbol val="triangle"/>
          <c:size val="6"/>
          <c:spPr>
            <a:solidFill>
              <a:schemeClr val="accent3"/>
            </a:solidFill>
            <a:ln w="9525">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Lst>
        </c:dLbl>
      </c:pivotFmt>
    </c:pivotFmts>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percentStacked"/>
        <c:varyColors val="0"/>
        <c:ser>
          <c:idx val="0"/>
          <c:order val="0"/>
          <c:tx>
            <c:strRef>
              <c:f>Hoja1!$B$3:$B$5</c:f>
              <c:strCache>
                <c:ptCount val="1"/>
                <c:pt idx="0">
                  <c:v>04 -- PAIS VASCO - 01 -- ALAVA</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Hoja1!$A$6:$A$8</c:f>
              <c:strCache>
                <c:ptCount val="2"/>
                <c:pt idx="0">
                  <c:v>2000</c:v>
                </c:pt>
                <c:pt idx="1">
                  <c:v>2019</c:v>
                </c:pt>
              </c:strCache>
            </c:strRef>
          </c:cat>
          <c:val>
            <c:numRef>
              <c:f>Hoja1!$B$6:$B$8</c:f>
              <c:numCache>
                <c:formatCode>0.00%</c:formatCode>
                <c:ptCount val="2"/>
                <c:pt idx="0">
                  <c:v>0.29752681369228678</c:v>
                </c:pt>
                <c:pt idx="1">
                  <c:v>0.28153344395041996</c:v>
                </c:pt>
              </c:numCache>
            </c:numRef>
          </c:val>
          <c:extLst>
            <c:ext xmlns:c16="http://schemas.microsoft.com/office/drawing/2014/chart" uri="{C3380CC4-5D6E-409C-BE32-E72D297353CC}">
              <c16:uniqueId val="{00000000-0C2A-4F9C-80F2-D1A88C33BE22}"/>
            </c:ext>
          </c:extLst>
        </c:ser>
        <c:ser>
          <c:idx val="1"/>
          <c:order val="1"/>
          <c:tx>
            <c:strRef>
              <c:f>Hoja1!$C$3:$C$5</c:f>
              <c:strCache>
                <c:ptCount val="1"/>
                <c:pt idx="0">
                  <c:v>04 -- PAIS VASCO - 20 -- GIPUZKOA</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Hoja1!$A$6:$A$8</c:f>
              <c:strCache>
                <c:ptCount val="2"/>
                <c:pt idx="0">
                  <c:v>2000</c:v>
                </c:pt>
                <c:pt idx="1">
                  <c:v>2019</c:v>
                </c:pt>
              </c:strCache>
            </c:strRef>
          </c:cat>
          <c:val>
            <c:numRef>
              <c:f>Hoja1!$C$6:$C$8</c:f>
              <c:numCache>
                <c:formatCode>0.00%</c:formatCode>
                <c:ptCount val="2"/>
                <c:pt idx="0">
                  <c:v>0.32056880324435849</c:v>
                </c:pt>
                <c:pt idx="1">
                  <c:v>0.33568510853540146</c:v>
                </c:pt>
              </c:numCache>
            </c:numRef>
          </c:val>
          <c:extLst>
            <c:ext xmlns:c16="http://schemas.microsoft.com/office/drawing/2014/chart" uri="{C3380CC4-5D6E-409C-BE32-E72D297353CC}">
              <c16:uniqueId val="{00000001-0C2A-4F9C-80F2-D1A88C33BE22}"/>
            </c:ext>
          </c:extLst>
        </c:ser>
        <c:ser>
          <c:idx val="2"/>
          <c:order val="2"/>
          <c:tx>
            <c:strRef>
              <c:f>Hoja1!$D$3:$D$5</c:f>
              <c:strCache>
                <c:ptCount val="1"/>
                <c:pt idx="0">
                  <c:v>04 -- PAIS VASCO - 48 -- BIZKAIA</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Hoja1!$A$6:$A$8</c:f>
              <c:strCache>
                <c:ptCount val="2"/>
                <c:pt idx="0">
                  <c:v>2000</c:v>
                </c:pt>
                <c:pt idx="1">
                  <c:v>2019</c:v>
                </c:pt>
              </c:strCache>
            </c:strRef>
          </c:cat>
          <c:val>
            <c:numRef>
              <c:f>Hoja1!$D$6:$D$8</c:f>
              <c:numCache>
                <c:formatCode>0.00%</c:formatCode>
                <c:ptCount val="2"/>
                <c:pt idx="0">
                  <c:v>0.3819043830633545</c:v>
                </c:pt>
                <c:pt idx="1">
                  <c:v>0.38278144751417947</c:v>
                </c:pt>
              </c:numCache>
            </c:numRef>
          </c:val>
          <c:extLst>
            <c:ext xmlns:c16="http://schemas.microsoft.com/office/drawing/2014/chart" uri="{C3380CC4-5D6E-409C-BE32-E72D297353CC}">
              <c16:uniqueId val="{00000002-0C2A-4F9C-80F2-D1A88C33BE22}"/>
            </c:ext>
          </c:extLst>
        </c:ser>
        <c:dLbls>
          <c:showLegendKey val="0"/>
          <c:showVal val="1"/>
          <c:showCatName val="0"/>
          <c:showSerName val="0"/>
          <c:showPercent val="0"/>
          <c:showBubbleSize val="0"/>
        </c:dLbls>
        <c:gapWidth val="79"/>
        <c:shape val="box"/>
        <c:axId val="408903784"/>
        <c:axId val="408908704"/>
        <c:axId val="0"/>
      </c:bar3DChart>
      <c:catAx>
        <c:axId val="4089037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s-ES"/>
          </a:p>
        </c:txPr>
        <c:crossAx val="408908704"/>
        <c:crosses val="autoZero"/>
        <c:auto val="1"/>
        <c:lblAlgn val="ctr"/>
        <c:lblOffset val="100"/>
        <c:noMultiLvlLbl val="0"/>
      </c:catAx>
      <c:valAx>
        <c:axId val="408908704"/>
        <c:scaling>
          <c:orientation val="minMax"/>
        </c:scaling>
        <c:delete val="1"/>
        <c:axPos val="l"/>
        <c:numFmt formatCode="0%" sourceLinked="1"/>
        <c:majorTickMark val="none"/>
        <c:minorTickMark val="none"/>
        <c:tickLblPos val="nextTo"/>
        <c:crossAx val="40890378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[EUSTAT.xlsx]Empresas 2003-2019!Tabla dinámica1</c:name>
    <c:fmtId val="-1"/>
  </c:pivotSource>
  <c:chart>
    <c:autoTitleDeleted val="0"/>
    <c:pivotFmts>
      <c:pivotFmt>
        <c:idx val="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'Empresas 2003-2019'!$B$3</c:f>
              <c:strCache>
                <c:ptCount val="1"/>
                <c:pt idx="0">
                  <c:v>Nº Empresas</c:v>
                </c:pt>
              </c:strCache>
            </c:strRef>
          </c:tx>
          <c:spPr>
            <a:solidFill>
              <a:schemeClr val="accent1"/>
            </a:solidFill>
            <a:ln>
              <a:noFill/>
            </a:ln>
            <a:effectLst/>
            <a:sp3d/>
          </c:spPr>
          <c:invertIfNegative val="0"/>
          <c:cat>
            <c:strRef>
              <c:f>'Empresas 2003-2019'!$A$4:$A$21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'Empresas 2003-2019'!$B$4:$B$21</c:f>
              <c:numCache>
                <c:formatCode>#,##0</c:formatCode>
                <c:ptCount val="17"/>
                <c:pt idx="0">
                  <c:v>93279</c:v>
                </c:pt>
                <c:pt idx="1">
                  <c:v>96401</c:v>
                </c:pt>
                <c:pt idx="2">
                  <c:v>99232</c:v>
                </c:pt>
                <c:pt idx="3">
                  <c:v>100177</c:v>
                </c:pt>
                <c:pt idx="4">
                  <c:v>97418</c:v>
                </c:pt>
                <c:pt idx="5">
                  <c:v>101395</c:v>
                </c:pt>
                <c:pt idx="6">
                  <c:v>107579</c:v>
                </c:pt>
                <c:pt idx="7">
                  <c:v>109363</c:v>
                </c:pt>
                <c:pt idx="8">
                  <c:v>123128</c:v>
                </c:pt>
                <c:pt idx="9">
                  <c:v>137528</c:v>
                </c:pt>
                <c:pt idx="10">
                  <c:v>151160</c:v>
                </c:pt>
                <c:pt idx="11">
                  <c:v>147845</c:v>
                </c:pt>
                <c:pt idx="12">
                  <c:v>147334</c:v>
                </c:pt>
                <c:pt idx="13">
                  <c:v>148658</c:v>
                </c:pt>
                <c:pt idx="14">
                  <c:v>161392</c:v>
                </c:pt>
                <c:pt idx="15">
                  <c:v>203990</c:v>
                </c:pt>
                <c:pt idx="16">
                  <c:v>209223</c:v>
                </c:pt>
              </c:numCache>
            </c:numRef>
          </c:val>
          <c:extLst>
            <c:ext xmlns:c16="http://schemas.microsoft.com/office/drawing/2014/chart" uri="{C3380CC4-5D6E-409C-BE32-E72D297353CC}">
              <c16:uniqueId val="{00000000-0A38-42EE-A518-6782D36C5EDC}"/>
            </c:ext>
          </c:extLst>
        </c:ser>
        <c:ser>
          <c:idx val="1"/>
          <c:order val="1"/>
          <c:tx>
            <c:strRef>
              <c:f>'Empresas 2003-2019'!$C$3</c:f>
              <c:strCache>
                <c:ptCount val="1"/>
                <c:pt idx="0">
                  <c:v>Nº Emp Regulares</c:v>
                </c:pt>
              </c:strCache>
            </c:strRef>
          </c:tx>
          <c:spPr>
            <a:solidFill>
              <a:schemeClr val="accent2"/>
            </a:solidFill>
            <a:ln>
              <a:noFill/>
            </a:ln>
            <a:effectLst/>
            <a:sp3d/>
          </c:spPr>
          <c:invertIfNegative val="0"/>
          <c:cat>
            <c:strRef>
              <c:f>'Empresas 2003-2019'!$A$4:$A$21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'Empresas 2003-2019'!$C$4:$C$21</c:f>
              <c:numCache>
                <c:formatCode>#,##0</c:formatCode>
                <c:ptCount val="17"/>
                <c:pt idx="0">
                  <c:v>33289</c:v>
                </c:pt>
                <c:pt idx="1">
                  <c:v>34903</c:v>
                </c:pt>
                <c:pt idx="2">
                  <c:v>38020</c:v>
                </c:pt>
                <c:pt idx="3">
                  <c:v>38750</c:v>
                </c:pt>
                <c:pt idx="4">
                  <c:v>39125</c:v>
                </c:pt>
                <c:pt idx="5">
                  <c:v>39641</c:v>
                </c:pt>
                <c:pt idx="6">
                  <c:v>39320</c:v>
                </c:pt>
                <c:pt idx="7">
                  <c:v>38763</c:v>
                </c:pt>
                <c:pt idx="8">
                  <c:v>37253</c:v>
                </c:pt>
                <c:pt idx="9">
                  <c:v>38373</c:v>
                </c:pt>
                <c:pt idx="10">
                  <c:v>41168</c:v>
                </c:pt>
                <c:pt idx="11">
                  <c:v>45842</c:v>
                </c:pt>
                <c:pt idx="12">
                  <c:v>47768</c:v>
                </c:pt>
                <c:pt idx="13">
                  <c:v>49767</c:v>
                </c:pt>
                <c:pt idx="14">
                  <c:v>50568</c:v>
                </c:pt>
                <c:pt idx="15">
                  <c:v>51740</c:v>
                </c:pt>
                <c:pt idx="16">
                  <c:v>52949</c:v>
                </c:pt>
              </c:numCache>
            </c:numRef>
          </c:val>
          <c:extLst>
            <c:ext xmlns:c16="http://schemas.microsoft.com/office/drawing/2014/chart" uri="{C3380CC4-5D6E-409C-BE32-E72D297353CC}">
              <c16:uniqueId val="{00000001-0A38-42EE-A518-6782D36C5EDC}"/>
            </c:ext>
          </c:extLst>
        </c:ser>
        <c:dLbls>
          <c:showLegendKey val="0"/>
          <c:showVal val="0"/>
          <c:showCatName val="0"/>
          <c:showSerName val="0"/>
          <c:showPercent val="0"/>
          <c:showBubbleSize val="0"/>
        </c:dLbls>
        <c:gapWidth val="150"/>
        <c:shape val="box"/>
        <c:axId val="1767650831"/>
        <c:axId val="1767724527"/>
        <c:axId val="0"/>
      </c:bar3DChart>
      <c:catAx>
        <c:axId val="176765083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767724527"/>
        <c:crosses val="autoZero"/>
        <c:auto val="1"/>
        <c:lblAlgn val="ctr"/>
        <c:lblOffset val="100"/>
        <c:noMultiLvlLbl val="0"/>
      </c:catAx>
      <c:valAx>
        <c:axId val="176772452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76765083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[EEEE_CONEXION_POR_DEFECTO-2.xlsx]Hoja1!Tabla dinámica1</c:name>
    <c:fmtId val="-1"/>
  </c:pivotSource>
  <c:chart>
    <c:autoTitleDeleted val="0"/>
    <c:pivotFmts>
      <c:pivotFmt>
        <c:idx val="0"/>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Hoja1!$B$3</c:f>
              <c:strCache>
                <c:ptCount val="1"/>
                <c:pt idx="0">
                  <c:v>Nº Emp Regulares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Hoja1!$A$4:$A$21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Hoja1!$B$4:$B$21</c:f>
              <c:numCache>
                <c:formatCode>0.00%</c:formatCode>
                <c:ptCount val="17"/>
                <c:pt idx="0">
                  <c:v>1</c:v>
                </c:pt>
                <c:pt idx="1">
                  <c:v>1.0484844843642045</c:v>
                </c:pt>
                <c:pt idx="2">
                  <c:v>1.1421190182943315</c:v>
                </c:pt>
                <c:pt idx="3">
                  <c:v>1.1640481840848329</c:v>
                </c:pt>
                <c:pt idx="4">
                  <c:v>1.1753131665114602</c:v>
                </c:pt>
                <c:pt idx="5">
                  <c:v>1.1908137823304996</c:v>
                </c:pt>
                <c:pt idx="6">
                  <c:v>1.1811709573733065</c:v>
                </c:pt>
                <c:pt idx="7">
                  <c:v>1.1644387034756225</c:v>
                </c:pt>
                <c:pt idx="8">
                  <c:v>1.1190783742377362</c:v>
                </c:pt>
                <c:pt idx="9">
                  <c:v>1.15272312175193</c:v>
                </c:pt>
                <c:pt idx="10">
                  <c:v>1.2366847907717264</c:v>
                </c:pt>
                <c:pt idx="11">
                  <c:v>1.3770915317372106</c:v>
                </c:pt>
                <c:pt idx="12">
                  <c:v>1.4349484814803688</c:v>
                </c:pt>
                <c:pt idx="13">
                  <c:v>1.4949983478025775</c:v>
                </c:pt>
                <c:pt idx="14">
                  <c:v>1.5190603502658535</c:v>
                </c:pt>
                <c:pt idx="15">
                  <c:v>1.5542671753432065</c:v>
                </c:pt>
                <c:pt idx="16">
                  <c:v>1.5905854786866533</c:v>
                </c:pt>
              </c:numCache>
            </c:numRef>
          </c:val>
          <c:smooth val="0"/>
          <c:extLst>
            <c:ext xmlns:c16="http://schemas.microsoft.com/office/drawing/2014/chart" uri="{C3380CC4-5D6E-409C-BE32-E72D297353CC}">
              <c16:uniqueId val="{00000000-6A4E-4536-B749-F13AEC1E10A0}"/>
            </c:ext>
          </c:extLst>
        </c:ser>
        <c:ser>
          <c:idx val="1"/>
          <c:order val="1"/>
          <c:tx>
            <c:strRef>
              <c:f>Hoja1!$C$3</c:f>
              <c:strCache>
                <c:ptCount val="1"/>
                <c:pt idx="0">
                  <c:v>Nº Empresas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Hoja1!$A$4:$A$21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Hoja1!$C$4:$C$21</c:f>
              <c:numCache>
                <c:formatCode>0.00%</c:formatCode>
                <c:ptCount val="17"/>
                <c:pt idx="0">
                  <c:v>1</c:v>
                </c:pt>
                <c:pt idx="1">
                  <c:v>1.0334694840210552</c:v>
                </c:pt>
                <c:pt idx="2">
                  <c:v>1.0638192948037608</c:v>
                </c:pt>
                <c:pt idx="3">
                  <c:v>1.0739501924334522</c:v>
                </c:pt>
                <c:pt idx="4">
                  <c:v>1.0443722595653899</c:v>
                </c:pt>
                <c:pt idx="5">
                  <c:v>1.0870077938228326</c:v>
                </c:pt>
                <c:pt idx="6">
                  <c:v>1.1533035302694068</c:v>
                </c:pt>
                <c:pt idx="7">
                  <c:v>1.1724289497100098</c:v>
                </c:pt>
                <c:pt idx="8">
                  <c:v>1.3199969982525541</c:v>
                </c:pt>
                <c:pt idx="9">
                  <c:v>1.4743725811811876</c:v>
                </c:pt>
                <c:pt idx="10">
                  <c:v>1.6205147996869607</c:v>
                </c:pt>
                <c:pt idx="11">
                  <c:v>1.5849762540335981</c:v>
                </c:pt>
                <c:pt idx="12">
                  <c:v>1.5794980649449502</c:v>
                </c:pt>
                <c:pt idx="13">
                  <c:v>1.5936920421531107</c:v>
                </c:pt>
                <c:pt idx="14">
                  <c:v>1.7302072277790286</c:v>
                </c:pt>
                <c:pt idx="15">
                  <c:v>2.1868802195563846</c:v>
                </c:pt>
                <c:pt idx="16">
                  <c:v>2.2429807352137137</c:v>
                </c:pt>
              </c:numCache>
            </c:numRef>
          </c:val>
          <c:smooth val="0"/>
          <c:extLst>
            <c:ext xmlns:c16="http://schemas.microsoft.com/office/drawing/2014/chart" uri="{C3380CC4-5D6E-409C-BE32-E72D297353CC}">
              <c16:uniqueId val="{00000001-6A4E-4536-B749-F13AEC1E10A0}"/>
            </c:ext>
          </c:extLst>
        </c:ser>
        <c:dLbls>
          <c:showLegendKey val="0"/>
          <c:showVal val="0"/>
          <c:showCatName val="0"/>
          <c:showSerName val="0"/>
          <c:showPercent val="0"/>
          <c:showBubbleSize val="0"/>
        </c:dLbls>
        <c:marker val="1"/>
        <c:smooth val="0"/>
        <c:axId val="416257416"/>
        <c:axId val="416255448"/>
      </c:lineChart>
      <c:catAx>
        <c:axId val="41625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416255448"/>
        <c:crosses val="autoZero"/>
        <c:auto val="1"/>
        <c:lblAlgn val="ctr"/>
        <c:lblOffset val="100"/>
        <c:noMultiLvlLbl val="0"/>
      </c:catAx>
      <c:valAx>
        <c:axId val="41625544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41625741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[EUSTAT.xlsx]Destinos 2000!Tabla dinámica1</c:name>
    <c:fmtId val="-1"/>
  </c:pivotSource>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w="19050">
            <a:solidFill>
              <a:schemeClr val="lt1"/>
            </a:solidFill>
          </a:ln>
          <a:effectLst/>
        </c:spPr>
      </c:pivotFmt>
      <c:pivotFmt>
        <c:idx val="19"/>
        <c:spPr>
          <a:solidFill>
            <a:schemeClr val="accent1"/>
          </a:solidFill>
          <a:ln w="19050">
            <a:solidFill>
              <a:schemeClr val="lt1"/>
            </a:solidFill>
          </a:ln>
          <a:effectLst/>
        </c:spPr>
      </c:pivotFmt>
      <c:pivotFmt>
        <c:idx val="20"/>
        <c:spPr>
          <a:solidFill>
            <a:schemeClr val="accent1"/>
          </a:solidFill>
          <a:ln w="19050">
            <a:solidFill>
              <a:schemeClr val="lt1"/>
            </a:solidFill>
          </a:ln>
          <a:effectLst/>
        </c:spPr>
      </c:pivotFmt>
      <c:pivotFmt>
        <c:idx val="21"/>
        <c:spPr>
          <a:solidFill>
            <a:schemeClr val="accent1"/>
          </a:solidFill>
          <a:ln w="19050">
            <a:solidFill>
              <a:schemeClr val="lt1"/>
            </a:solidFill>
          </a:ln>
          <a:effectLst/>
        </c:spPr>
      </c:pivotFmt>
      <c:pivotFmt>
        <c:idx val="22"/>
        <c:spPr>
          <a:solidFill>
            <a:schemeClr val="accent1"/>
          </a:solidFill>
          <a:ln w="19050">
            <a:solidFill>
              <a:schemeClr val="lt1"/>
            </a:solidFill>
          </a:ln>
          <a:effectLst/>
        </c:spPr>
      </c:pivotFmt>
      <c:pivotFmt>
        <c:idx val="23"/>
        <c:spPr>
          <a:solidFill>
            <a:schemeClr val="accent1"/>
          </a:solidFill>
          <a:ln w="19050">
            <a:solidFill>
              <a:schemeClr val="lt1"/>
            </a:solidFill>
          </a:ln>
          <a:effectLst/>
        </c:spPr>
      </c:pivotFmt>
      <c:pivotFmt>
        <c:idx val="24"/>
        <c:spPr>
          <a:solidFill>
            <a:schemeClr val="accent1"/>
          </a:solidFill>
          <a:ln w="19050">
            <a:solidFill>
              <a:schemeClr val="lt1"/>
            </a:solidFill>
          </a:ln>
          <a:effectLst/>
        </c:spPr>
      </c:pivotFmt>
    </c:pivotFmts>
    <c:plotArea>
      <c:layout/>
      <c:pieChart>
        <c:varyColors val="1"/>
        <c:ser>
          <c:idx val="0"/>
          <c:order val="0"/>
          <c:tx>
            <c:strRef>
              <c:f>'Destinos 2000'!$B$3:$B$4</c:f>
              <c:strCache>
                <c:ptCount val="1"/>
                <c:pt idx="0">
                  <c:v>2000</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E18-41F9-96E9-10345249A6B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E18-41F9-96E9-10345249A6B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E18-41F9-96E9-10345249A6B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E18-41F9-96E9-10345249A6B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E18-41F9-96E9-10345249A6B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E18-41F9-96E9-10345249A6BA}"/>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E18-41F9-96E9-10345249A6B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'Destinos 2000'!$A$5:$A$12</c:f>
              <c:strCache>
                <c:ptCount val="7"/>
                <c:pt idx="0">
                  <c:v>25 -- AFRICA</c:v>
                </c:pt>
                <c:pt idx="1">
                  <c:v>33 -- AMERICA</c:v>
                </c:pt>
                <c:pt idx="2">
                  <c:v>38 -- ASIA</c:v>
                </c:pt>
                <c:pt idx="3">
                  <c:v>45 -- EUROPA</c:v>
                </c:pt>
                <c:pt idx="4">
                  <c:v>50 -- OCEANIA</c:v>
                </c:pt>
                <c:pt idx="5">
                  <c:v>51 -- REGIONES POLARES</c:v>
                </c:pt>
                <c:pt idx="6">
                  <c:v>52 -- OTROS</c:v>
                </c:pt>
              </c:strCache>
            </c:strRef>
          </c:cat>
          <c:val>
            <c:numRef>
              <c:f>'Destinos 2000'!$B$5:$B$12</c:f>
              <c:numCache>
                <c:formatCode>0.00%</c:formatCode>
                <c:ptCount val="7"/>
                <c:pt idx="0">
                  <c:v>3.3165024486463419E-2</c:v>
                </c:pt>
                <c:pt idx="1">
                  <c:v>0.11426524997449805</c:v>
                </c:pt>
                <c:pt idx="2">
                  <c:v>5.8225873926245092E-2</c:v>
                </c:pt>
                <c:pt idx="3">
                  <c:v>0.78199871035418145</c:v>
                </c:pt>
                <c:pt idx="4">
                  <c:v>3.7211068204719608E-3</c:v>
                </c:pt>
                <c:pt idx="5">
                  <c:v>3.6922440567494153E-4</c:v>
                </c:pt>
                <c:pt idx="6">
                  <c:v>8.254810032465483E-3</c:v>
                </c:pt>
              </c:numCache>
            </c:numRef>
          </c:val>
          <c:extLst>
            <c:ext xmlns:c16="http://schemas.microsoft.com/office/drawing/2014/chart" uri="{C3380CC4-5D6E-409C-BE32-E72D297353CC}">
              <c16:uniqueId val="{0000000E-1E18-41F9-96E9-10345249A6BA}"/>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[EUSTAT.xlsx]Destinos 2019!Tabla dinámica1</c:name>
    <c:fmtId val="-1"/>
  </c:pivotSource>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w="19050">
            <a:solidFill>
              <a:schemeClr val="lt1"/>
            </a:solidFill>
          </a:ln>
          <a:effectLst/>
        </c:spPr>
      </c:pivotFmt>
      <c:pivotFmt>
        <c:idx val="19"/>
        <c:spPr>
          <a:solidFill>
            <a:schemeClr val="accent1"/>
          </a:solidFill>
          <a:ln w="19050">
            <a:solidFill>
              <a:schemeClr val="lt1"/>
            </a:solidFill>
          </a:ln>
          <a:effectLst/>
        </c:spPr>
      </c:pivotFmt>
      <c:pivotFmt>
        <c:idx val="20"/>
        <c:spPr>
          <a:solidFill>
            <a:schemeClr val="accent1"/>
          </a:solidFill>
          <a:ln w="19050">
            <a:solidFill>
              <a:schemeClr val="lt1"/>
            </a:solidFill>
          </a:ln>
          <a:effectLst/>
        </c:spPr>
      </c:pivotFmt>
      <c:pivotFmt>
        <c:idx val="21"/>
        <c:spPr>
          <a:solidFill>
            <a:schemeClr val="accent1"/>
          </a:solidFill>
          <a:ln w="19050">
            <a:solidFill>
              <a:schemeClr val="lt1"/>
            </a:solidFill>
          </a:ln>
          <a:effectLst/>
        </c:spPr>
      </c:pivotFmt>
      <c:pivotFmt>
        <c:idx val="22"/>
        <c:spPr>
          <a:solidFill>
            <a:schemeClr val="accent1"/>
          </a:solidFill>
          <a:ln w="19050">
            <a:solidFill>
              <a:schemeClr val="lt1"/>
            </a:solidFill>
          </a:ln>
          <a:effectLst/>
        </c:spPr>
      </c:pivotFmt>
      <c:pivotFmt>
        <c:idx val="23"/>
        <c:spPr>
          <a:solidFill>
            <a:schemeClr val="accent1"/>
          </a:solidFill>
          <a:ln w="19050">
            <a:solidFill>
              <a:schemeClr val="lt1"/>
            </a:solidFill>
          </a:ln>
          <a:effectLst/>
        </c:spPr>
      </c:pivotFmt>
      <c:pivotFmt>
        <c:idx val="24"/>
        <c:spPr>
          <a:solidFill>
            <a:schemeClr val="accent1"/>
          </a:solidFill>
          <a:ln w="19050">
            <a:solidFill>
              <a:schemeClr val="lt1"/>
            </a:solidFill>
          </a:ln>
          <a:effectLst/>
        </c:spPr>
      </c:pivotFmt>
    </c:pivotFmts>
    <c:plotArea>
      <c:layout/>
      <c:pieChart>
        <c:varyColors val="1"/>
        <c:ser>
          <c:idx val="0"/>
          <c:order val="0"/>
          <c:tx>
            <c:strRef>
              <c:f>'Destinos 2019'!$B$3:$B$4</c:f>
              <c:strCache>
                <c:ptCount val="1"/>
                <c:pt idx="0">
                  <c:v>2019</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B74-4023-9471-7FE0E5C8C3D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B74-4023-9471-7FE0E5C8C3D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B74-4023-9471-7FE0E5C8C3D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B74-4023-9471-7FE0E5C8C3D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B74-4023-9471-7FE0E5C8C3D1}"/>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B74-4023-9471-7FE0E5C8C3D1}"/>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B74-4023-9471-7FE0E5C8C3D1}"/>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'Destinos 2019'!$A$5:$A$12</c:f>
              <c:strCache>
                <c:ptCount val="7"/>
                <c:pt idx="0">
                  <c:v>25 -- AFRICA</c:v>
                </c:pt>
                <c:pt idx="1">
                  <c:v>33 -- AMERICA</c:v>
                </c:pt>
                <c:pt idx="2">
                  <c:v>38 -- ASIA</c:v>
                </c:pt>
                <c:pt idx="3">
                  <c:v>45 -- EUROPA</c:v>
                </c:pt>
                <c:pt idx="4">
                  <c:v>50 -- OCEANIA</c:v>
                </c:pt>
                <c:pt idx="5">
                  <c:v>51 -- REGIONES POLARES</c:v>
                </c:pt>
                <c:pt idx="6">
                  <c:v>52 -- OTROS</c:v>
                </c:pt>
              </c:strCache>
            </c:strRef>
          </c:cat>
          <c:val>
            <c:numRef>
              <c:f>'Destinos 2019'!$B$5:$B$12</c:f>
              <c:numCache>
                <c:formatCode>0.00%</c:formatCode>
                <c:ptCount val="7"/>
                <c:pt idx="0">
                  <c:v>6.4321044598966357E-2</c:v>
                </c:pt>
                <c:pt idx="1">
                  <c:v>0.10822132912282691</c:v>
                </c:pt>
                <c:pt idx="2">
                  <c:v>9.2357557991887176E-2</c:v>
                </c:pt>
                <c:pt idx="3">
                  <c:v>0.71433067604614642</c:v>
                </c:pt>
                <c:pt idx="4">
                  <c:v>6.4416904746812022E-3</c:v>
                </c:pt>
                <c:pt idx="5">
                  <c:v>2.869349397701354E-6</c:v>
                </c:pt>
                <c:pt idx="6">
                  <c:v>1.4324832416094502E-2</c:v>
                </c:pt>
              </c:numCache>
            </c:numRef>
          </c:val>
          <c:extLst>
            <c:ext xmlns:c16="http://schemas.microsoft.com/office/drawing/2014/chart" uri="{C3380CC4-5D6E-409C-BE32-E72D297353CC}">
              <c16:uniqueId val="{0000000E-1B74-4023-9471-7FE0E5C8C3D1}"/>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[EEEE_CONEXION_POR_DEFECTO-3.xlsx]Hoja1!Tabla dinámica1</c:name>
    <c:fmtId val="-1"/>
  </c:pivotSource>
  <c:chart>
    <c:autoTitleDeleted val="0"/>
    <c:pivotFmts>
      <c:pivotFmt>
        <c:idx val="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view3D>
      <c:rotX val="15"/>
      <c:rotY val="20"/>
      <c:depthPercent val="100"/>
      <c:rAngAx val="0"/>
    </c:view3D>
    <c:floor>
      <c:thickness val="0"/>
      <c:spPr>
        <a:noFill/>
        <a:ln w="9525" cap="flat" cmpd="sng" algn="ctr">
          <a:solidFill>
            <a:schemeClr val="tx1">
              <a:lumMod val="15000"/>
              <a:lumOff val="85000"/>
            </a:schemeClr>
          </a:solidFill>
          <a:round/>
        </a:ln>
        <a:effectLst/>
        <a:sp3d contourW="9525">
          <a:contourClr>
            <a:schemeClr val="tx1">
              <a:lumMod val="15000"/>
              <a:lumOff val="85000"/>
            </a:schemeClr>
          </a:contourClr>
        </a:sp3d>
      </c:spPr>
    </c:floor>
    <c:sideWall>
      <c:thickness val="0"/>
      <c:spPr>
        <a:noFill/>
        <a:ln>
          <a:noFill/>
        </a:ln>
        <a:effectLst/>
        <a:sp3d/>
      </c:spPr>
    </c:sideWall>
    <c:backWall>
      <c:thickness val="0"/>
      <c:spPr>
        <a:noFill/>
        <a:ln>
          <a:noFill/>
        </a:ln>
        <a:effectLst/>
        <a:sp3d/>
      </c:spPr>
    </c:backWall>
    <c:plotArea>
      <c:layout/>
      <c:area3DChart>
        <c:grouping val="stacked"/>
        <c:varyColors val="0"/>
        <c:ser>
          <c:idx val="0"/>
          <c:order val="0"/>
          <c:tx>
            <c:strRef>
              <c:f>Hoja1!$B$3:$B$4</c:f>
              <c:strCache>
                <c:ptCount val="1"/>
                <c:pt idx="0">
                  <c:v>25 -- AFRICA</c:v>
                </c:pt>
              </c:strCache>
            </c:strRef>
          </c:tx>
          <c:spPr>
            <a:solidFill>
              <a:schemeClr val="accent1"/>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Hoja1!$B$5:$B$26</c:f>
              <c:numCache>
                <c:formatCode>0.00%</c:formatCode>
                <c:ptCount val="21"/>
                <c:pt idx="0">
                  <c:v>3.3165024486463426E-2</c:v>
                </c:pt>
                <c:pt idx="1">
                  <c:v>3.510426066997837E-2</c:v>
                </c:pt>
                <c:pt idx="2">
                  <c:v>3.6278299706530202E-2</c:v>
                </c:pt>
                <c:pt idx="3">
                  <c:v>3.8263354424674774E-2</c:v>
                </c:pt>
                <c:pt idx="4">
                  <c:v>4.0791176153479491E-2</c:v>
                </c:pt>
                <c:pt idx="5">
                  <c:v>4.2589030582269954E-2</c:v>
                </c:pt>
                <c:pt idx="6">
                  <c:v>4.1053152264725994E-2</c:v>
                </c:pt>
                <c:pt idx="7">
                  <c:v>4.3511861430059466E-2</c:v>
                </c:pt>
                <c:pt idx="8">
                  <c:v>5.3679016786533647E-2</c:v>
                </c:pt>
                <c:pt idx="9">
                  <c:v>5.8237541747114173E-2</c:v>
                </c:pt>
                <c:pt idx="10">
                  <c:v>5.5879032924189657E-2</c:v>
                </c:pt>
                <c:pt idx="11">
                  <c:v>5.4261438688502903E-2</c:v>
                </c:pt>
                <c:pt idx="12">
                  <c:v>6.7175743482963429E-2</c:v>
                </c:pt>
                <c:pt idx="13">
                  <c:v>7.0445155929012834E-2</c:v>
                </c:pt>
                <c:pt idx="14">
                  <c:v>6.7778083171145295E-2</c:v>
                </c:pt>
                <c:pt idx="15">
                  <c:v>6.4779427349651489E-2</c:v>
                </c:pt>
                <c:pt idx="16">
                  <c:v>6.4590631035756643E-2</c:v>
                </c:pt>
                <c:pt idx="17">
                  <c:v>6.3976078525159366E-2</c:v>
                </c:pt>
                <c:pt idx="18">
                  <c:v>6.5043866133878372E-2</c:v>
                </c:pt>
                <c:pt idx="19">
                  <c:v>6.4321044598966357E-2</c:v>
                </c:pt>
                <c:pt idx="20">
                  <c:v>5.9384897336859671E-2</c:v>
                </c:pt>
              </c:numCache>
            </c:numRef>
          </c:val>
          <c:extLst>
            <c:ext xmlns:c16="http://schemas.microsoft.com/office/drawing/2014/chart" uri="{C3380CC4-5D6E-409C-BE32-E72D297353CC}">
              <c16:uniqueId val="{00000000-2FFE-4787-B8BF-C1AE5FD299B5}"/>
            </c:ext>
          </c:extLst>
        </c:ser>
        <c:ser>
          <c:idx val="1"/>
          <c:order val="1"/>
          <c:tx>
            <c:strRef>
              <c:f>Hoja1!$C$3:$C$4</c:f>
              <c:strCache>
                <c:ptCount val="1"/>
                <c:pt idx="0">
                  <c:v>33 -- AMERICA</c:v>
                </c:pt>
              </c:strCache>
            </c:strRef>
          </c:tx>
          <c:spPr>
            <a:solidFill>
              <a:schemeClr val="accent2"/>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Hoja1!$C$5:$C$26</c:f>
              <c:numCache>
                <c:formatCode>0.00%</c:formatCode>
                <c:ptCount val="21"/>
                <c:pt idx="0">
                  <c:v>0.11426524997449806</c:v>
                </c:pt>
                <c:pt idx="1">
                  <c:v>0.10780446780334911</c:v>
                </c:pt>
                <c:pt idx="2">
                  <c:v>0.10224820744778533</c:v>
                </c:pt>
                <c:pt idx="3">
                  <c:v>9.5349654965342728E-2</c:v>
                </c:pt>
                <c:pt idx="4">
                  <c:v>9.2532453016117414E-2</c:v>
                </c:pt>
                <c:pt idx="5">
                  <c:v>9.806177474077217E-2</c:v>
                </c:pt>
                <c:pt idx="6">
                  <c:v>0.10886984608565799</c:v>
                </c:pt>
                <c:pt idx="7">
                  <c:v>9.6322585203781882E-2</c:v>
                </c:pt>
                <c:pt idx="8">
                  <c:v>9.3863499515582122E-2</c:v>
                </c:pt>
                <c:pt idx="9">
                  <c:v>8.9428372802120626E-2</c:v>
                </c:pt>
                <c:pt idx="10">
                  <c:v>9.5532721552486335E-2</c:v>
                </c:pt>
                <c:pt idx="11">
                  <c:v>9.9250536736459519E-2</c:v>
                </c:pt>
                <c:pt idx="12">
                  <c:v>0.10770305321323578</c:v>
                </c:pt>
                <c:pt idx="13">
                  <c:v>0.10724031662736146</c:v>
                </c:pt>
                <c:pt idx="14">
                  <c:v>0.10928277012695822</c:v>
                </c:pt>
                <c:pt idx="15">
                  <c:v>0.11308077616798984</c:v>
                </c:pt>
                <c:pt idx="16">
                  <c:v>0.10389523375398876</c:v>
                </c:pt>
                <c:pt idx="17">
                  <c:v>0.10769820934383005</c:v>
                </c:pt>
                <c:pt idx="18">
                  <c:v>0.10658767150402848</c:v>
                </c:pt>
                <c:pt idx="19">
                  <c:v>0.10822132912282691</c:v>
                </c:pt>
                <c:pt idx="20">
                  <c:v>0.10139743818450818</c:v>
                </c:pt>
              </c:numCache>
            </c:numRef>
          </c:val>
          <c:extLst>
            <c:ext xmlns:c16="http://schemas.microsoft.com/office/drawing/2014/chart" uri="{C3380CC4-5D6E-409C-BE32-E72D297353CC}">
              <c16:uniqueId val="{00000001-2FFE-4787-B8BF-C1AE5FD299B5}"/>
            </c:ext>
          </c:extLst>
        </c:ser>
        <c:ser>
          <c:idx val="2"/>
          <c:order val="2"/>
          <c:tx>
            <c:strRef>
              <c:f>Hoja1!$D$3:$D$4</c:f>
              <c:strCache>
                <c:ptCount val="1"/>
                <c:pt idx="0">
                  <c:v>38 -- ASIA</c:v>
                </c:pt>
              </c:strCache>
            </c:strRef>
          </c:tx>
          <c:spPr>
            <a:solidFill>
              <a:schemeClr val="accent3"/>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Hoja1!$D$5:$D$26</c:f>
              <c:numCache>
                <c:formatCode>0.00%</c:formatCode>
                <c:ptCount val="21"/>
                <c:pt idx="0">
                  <c:v>5.8225873926245099E-2</c:v>
                </c:pt>
                <c:pt idx="1">
                  <c:v>5.8356717449525287E-2</c:v>
                </c:pt>
                <c:pt idx="2">
                  <c:v>5.7281108442698812E-2</c:v>
                </c:pt>
                <c:pt idx="3">
                  <c:v>5.4312019785779306E-2</c:v>
                </c:pt>
                <c:pt idx="4">
                  <c:v>5.5171951177201382E-2</c:v>
                </c:pt>
                <c:pt idx="5">
                  <c:v>5.5748193835436569E-2</c:v>
                </c:pt>
                <c:pt idx="6">
                  <c:v>5.6713229942801743E-2</c:v>
                </c:pt>
                <c:pt idx="7">
                  <c:v>6.1230727721712258E-2</c:v>
                </c:pt>
                <c:pt idx="8">
                  <c:v>6.4411145172588363E-2</c:v>
                </c:pt>
                <c:pt idx="9">
                  <c:v>7.0259768049599658E-2</c:v>
                </c:pt>
                <c:pt idx="10">
                  <c:v>7.4716432583071354E-2</c:v>
                </c:pt>
                <c:pt idx="11">
                  <c:v>7.807899454110058E-2</c:v>
                </c:pt>
                <c:pt idx="12">
                  <c:v>8.3915798060867935E-2</c:v>
                </c:pt>
                <c:pt idx="13">
                  <c:v>8.880853783630574E-2</c:v>
                </c:pt>
                <c:pt idx="14">
                  <c:v>9.432130302066366E-2</c:v>
                </c:pt>
                <c:pt idx="15">
                  <c:v>9.5690920171610239E-2</c:v>
                </c:pt>
                <c:pt idx="16">
                  <c:v>9.2838991155472048E-2</c:v>
                </c:pt>
                <c:pt idx="17">
                  <c:v>9.2166796273439919E-2</c:v>
                </c:pt>
                <c:pt idx="18">
                  <c:v>9.154569159253137E-2</c:v>
                </c:pt>
                <c:pt idx="19">
                  <c:v>9.2357557991887176E-2</c:v>
                </c:pt>
                <c:pt idx="20">
                  <c:v>9.325853160818641E-2</c:v>
                </c:pt>
              </c:numCache>
            </c:numRef>
          </c:val>
          <c:extLst>
            <c:ext xmlns:c16="http://schemas.microsoft.com/office/drawing/2014/chart" uri="{C3380CC4-5D6E-409C-BE32-E72D297353CC}">
              <c16:uniqueId val="{00000002-2FFE-4787-B8BF-C1AE5FD299B5}"/>
            </c:ext>
          </c:extLst>
        </c:ser>
        <c:ser>
          <c:idx val="3"/>
          <c:order val="3"/>
          <c:tx>
            <c:strRef>
              <c:f>Hoja1!$E$3:$E$4</c:f>
              <c:strCache>
                <c:ptCount val="1"/>
                <c:pt idx="0">
                  <c:v>45 -- EUROPA</c:v>
                </c:pt>
              </c:strCache>
            </c:strRef>
          </c:tx>
          <c:spPr>
            <a:solidFill>
              <a:schemeClr val="accent4"/>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Hoja1!$E$5:$E$26</c:f>
              <c:numCache>
                <c:formatCode>0.00%</c:formatCode>
                <c:ptCount val="21"/>
                <c:pt idx="0">
                  <c:v>0.78199871035418145</c:v>
                </c:pt>
                <c:pt idx="1">
                  <c:v>0.78631795495159984</c:v>
                </c:pt>
                <c:pt idx="2">
                  <c:v>0.79199223088578596</c:v>
                </c:pt>
                <c:pt idx="3">
                  <c:v>0.79890729966825658</c:v>
                </c:pt>
                <c:pt idx="4">
                  <c:v>0.79638685185183555</c:v>
                </c:pt>
                <c:pt idx="5">
                  <c:v>0.78667779910230518</c:v>
                </c:pt>
                <c:pt idx="6">
                  <c:v>0.77482867282047363</c:v>
                </c:pt>
                <c:pt idx="7">
                  <c:v>0.77143918554852509</c:v>
                </c:pt>
                <c:pt idx="8">
                  <c:v>0.75661047122219238</c:v>
                </c:pt>
                <c:pt idx="9">
                  <c:v>0.75517658075199501</c:v>
                </c:pt>
                <c:pt idx="10">
                  <c:v>0.74468377487591542</c:v>
                </c:pt>
                <c:pt idx="11">
                  <c:v>0.73712102716849726</c:v>
                </c:pt>
                <c:pt idx="12">
                  <c:v>0.70988578120793677</c:v>
                </c:pt>
                <c:pt idx="13">
                  <c:v>0.69601529418309493</c:v>
                </c:pt>
                <c:pt idx="14">
                  <c:v>0.69899833819699841</c:v>
                </c:pt>
                <c:pt idx="15">
                  <c:v>0.70441775757821612</c:v>
                </c:pt>
                <c:pt idx="16">
                  <c:v>0.72069254138588823</c:v>
                </c:pt>
                <c:pt idx="17">
                  <c:v>0.71537417244752655</c:v>
                </c:pt>
                <c:pt idx="18">
                  <c:v>0.71339158448472451</c:v>
                </c:pt>
                <c:pt idx="19">
                  <c:v>0.71433067604614642</c:v>
                </c:pt>
                <c:pt idx="20">
                  <c:v>0.72869192469555111</c:v>
                </c:pt>
              </c:numCache>
            </c:numRef>
          </c:val>
          <c:extLst>
            <c:ext xmlns:c16="http://schemas.microsoft.com/office/drawing/2014/chart" uri="{C3380CC4-5D6E-409C-BE32-E72D297353CC}">
              <c16:uniqueId val="{00000003-2FFE-4787-B8BF-C1AE5FD299B5}"/>
            </c:ext>
          </c:extLst>
        </c:ser>
        <c:ser>
          <c:idx val="4"/>
          <c:order val="4"/>
          <c:tx>
            <c:strRef>
              <c:f>Hoja1!$F$3:$F$4</c:f>
              <c:strCache>
                <c:ptCount val="1"/>
                <c:pt idx="0">
                  <c:v>50 -- OCEANIA</c:v>
                </c:pt>
              </c:strCache>
            </c:strRef>
          </c:tx>
          <c:spPr>
            <a:solidFill>
              <a:schemeClr val="accent5"/>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Hoja1!$F$5:$F$26</c:f>
              <c:numCache>
                <c:formatCode>0.00%</c:formatCode>
                <c:ptCount val="21"/>
                <c:pt idx="0">
                  <c:v>3.7211068204719613E-3</c:v>
                </c:pt>
                <c:pt idx="1">
                  <c:v>4.0749518148821941E-3</c:v>
                </c:pt>
                <c:pt idx="2">
                  <c:v>4.7040981041777978E-3</c:v>
                </c:pt>
                <c:pt idx="3">
                  <c:v>4.9166723762157829E-3</c:v>
                </c:pt>
                <c:pt idx="4">
                  <c:v>6.0686827609589171E-3</c:v>
                </c:pt>
                <c:pt idx="5">
                  <c:v>6.3601071177864718E-3</c:v>
                </c:pt>
                <c:pt idx="6">
                  <c:v>5.6852187617596785E-3</c:v>
                </c:pt>
                <c:pt idx="7">
                  <c:v>6.6703413900528518E-3</c:v>
                </c:pt>
                <c:pt idx="8">
                  <c:v>6.3740141772477164E-3</c:v>
                </c:pt>
                <c:pt idx="9">
                  <c:v>5.9134224044434169E-3</c:v>
                </c:pt>
                <c:pt idx="10">
                  <c:v>6.6703079080898918E-3</c:v>
                </c:pt>
                <c:pt idx="11">
                  <c:v>8.0656166030241994E-3</c:v>
                </c:pt>
                <c:pt idx="12">
                  <c:v>1.0564579100771469E-2</c:v>
                </c:pt>
                <c:pt idx="13">
                  <c:v>1.1425240612052228E-2</c:v>
                </c:pt>
                <c:pt idx="14">
                  <c:v>7.4759904449128133E-3</c:v>
                </c:pt>
                <c:pt idx="15">
                  <c:v>7.2373742082614597E-3</c:v>
                </c:pt>
                <c:pt idx="16">
                  <c:v>6.2791769806315274E-3</c:v>
                </c:pt>
                <c:pt idx="17">
                  <c:v>7.2389473236829267E-3</c:v>
                </c:pt>
                <c:pt idx="18">
                  <c:v>6.713757122079572E-3</c:v>
                </c:pt>
                <c:pt idx="19">
                  <c:v>6.4416904746812022E-3</c:v>
                </c:pt>
                <c:pt idx="20">
                  <c:v>5.7949717413808442E-3</c:v>
                </c:pt>
              </c:numCache>
            </c:numRef>
          </c:val>
          <c:extLst>
            <c:ext xmlns:c16="http://schemas.microsoft.com/office/drawing/2014/chart" uri="{C3380CC4-5D6E-409C-BE32-E72D297353CC}">
              <c16:uniqueId val="{00000004-2FFE-4787-B8BF-C1AE5FD299B5}"/>
            </c:ext>
          </c:extLst>
        </c:ser>
        <c:ser>
          <c:idx val="5"/>
          <c:order val="5"/>
          <c:tx>
            <c:strRef>
              <c:f>Hoja1!$G$3:$G$4</c:f>
              <c:strCache>
                <c:ptCount val="1"/>
                <c:pt idx="0">
                  <c:v>51 -- REGIONES POLARES</c:v>
                </c:pt>
              </c:strCache>
            </c:strRef>
          </c:tx>
          <c:spPr>
            <a:solidFill>
              <a:schemeClr val="accent6"/>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Hoja1!$G$5:$G$26</c:f>
              <c:numCache>
                <c:formatCode>0.00%</c:formatCode>
                <c:ptCount val="21"/>
                <c:pt idx="0">
                  <c:v>3.6922440567494158E-4</c:v>
                </c:pt>
                <c:pt idx="1">
                  <c:v>9.5807821261440142E-7</c:v>
                </c:pt>
                <c:pt idx="2">
                  <c:v>2.0161142938993861E-6</c:v>
                </c:pt>
                <c:pt idx="3">
                  <c:v>3.9675063877176979E-6</c:v>
                </c:pt>
                <c:pt idx="4">
                  <c:v>6.4202945834864276E-7</c:v>
                </c:pt>
                <c:pt idx="5">
                  <c:v>3.2316716221037967E-7</c:v>
                </c:pt>
                <c:pt idx="6">
                  <c:v>5.1310902104745762E-6</c:v>
                </c:pt>
                <c:pt idx="7">
                  <c:v>2.1662462980428625E-6</c:v>
                </c:pt>
                <c:pt idx="8">
                  <c:v>2.7038240205921948E-6</c:v>
                </c:pt>
                <c:pt idx="9">
                  <c:v>2.8742485581823727E-5</c:v>
                </c:pt>
                <c:pt idx="10">
                  <c:v>2.6357469431281918E-6</c:v>
                </c:pt>
                <c:pt idx="11">
                  <c:v>1.4672383314627999E-6</c:v>
                </c:pt>
                <c:pt idx="12">
                  <c:v>5.3862693185499938E-7</c:v>
                </c:pt>
                <c:pt idx="13">
                  <c:v>5.8170994867422029E-7</c:v>
                </c:pt>
                <c:pt idx="14">
                  <c:v>8.2825594025510051E-7</c:v>
                </c:pt>
                <c:pt idx="15">
                  <c:v>3.1159305862449093E-6</c:v>
                </c:pt>
                <c:pt idx="16">
                  <c:v>4.0532729030630102E-6</c:v>
                </c:pt>
                <c:pt idx="17">
                  <c:v>1.1182734833438537E-6</c:v>
                </c:pt>
                <c:pt idx="18">
                  <c:v>0</c:v>
                </c:pt>
                <c:pt idx="19">
                  <c:v>2.869349397701354E-6</c:v>
                </c:pt>
                <c:pt idx="20">
                  <c:v>0</c:v>
                </c:pt>
              </c:numCache>
            </c:numRef>
          </c:val>
          <c:extLst>
            <c:ext xmlns:c16="http://schemas.microsoft.com/office/drawing/2014/chart" uri="{C3380CC4-5D6E-409C-BE32-E72D297353CC}">
              <c16:uniqueId val="{00000005-2FFE-4787-B8BF-C1AE5FD299B5}"/>
            </c:ext>
          </c:extLst>
        </c:ser>
        <c:ser>
          <c:idx val="6"/>
          <c:order val="6"/>
          <c:tx>
            <c:strRef>
              <c:f>Hoja1!$H$3:$H$4</c:f>
              <c:strCache>
                <c:ptCount val="1"/>
                <c:pt idx="0">
                  <c:v>52 -- OTROS</c:v>
                </c:pt>
              </c:strCache>
            </c:strRef>
          </c:tx>
          <c:spPr>
            <a:solidFill>
              <a:schemeClr val="accent1">
                <a:lumMod val="60000"/>
              </a:schemeClr>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Hoja1!$H$5:$H$26</c:f>
              <c:numCache>
                <c:formatCode>0.00%</c:formatCode>
                <c:ptCount val="21"/>
                <c:pt idx="0">
                  <c:v>8.254810032465483E-3</c:v>
                </c:pt>
                <c:pt idx="1">
                  <c:v>8.3406892324527256E-3</c:v>
                </c:pt>
                <c:pt idx="2">
                  <c:v>7.4940392987278117E-3</c:v>
                </c:pt>
                <c:pt idx="3">
                  <c:v>8.2470312733429266E-3</c:v>
                </c:pt>
                <c:pt idx="4">
                  <c:v>9.0482430109489007E-3</c:v>
                </c:pt>
                <c:pt idx="5">
                  <c:v>1.0562771454267225E-2</c:v>
                </c:pt>
                <c:pt idx="6">
                  <c:v>1.2844749034370497E-2</c:v>
                </c:pt>
                <c:pt idx="7">
                  <c:v>2.0823132459571014E-2</c:v>
                </c:pt>
                <c:pt idx="8">
                  <c:v>2.505914930183514E-2</c:v>
                </c:pt>
                <c:pt idx="9">
                  <c:v>2.0955571759144753E-2</c:v>
                </c:pt>
                <c:pt idx="10">
                  <c:v>2.2515094409304007E-2</c:v>
                </c:pt>
                <c:pt idx="11">
                  <c:v>2.3220919024083839E-2</c:v>
                </c:pt>
                <c:pt idx="12">
                  <c:v>2.0754506307293065E-2</c:v>
                </c:pt>
                <c:pt idx="13">
                  <c:v>2.6064873102223978E-2</c:v>
                </c:pt>
                <c:pt idx="14">
                  <c:v>2.2142686783381185E-2</c:v>
                </c:pt>
                <c:pt idx="15">
                  <c:v>1.4790628593685309E-2</c:v>
                </c:pt>
                <c:pt idx="16">
                  <c:v>1.1699372415359189E-2</c:v>
                </c:pt>
                <c:pt idx="17">
                  <c:v>1.3544677812877584E-2</c:v>
                </c:pt>
                <c:pt idx="18">
                  <c:v>1.6717429162757678E-2</c:v>
                </c:pt>
                <c:pt idx="19">
                  <c:v>1.4324832416094502E-2</c:v>
                </c:pt>
                <c:pt idx="20">
                  <c:v>1.1472236433514289E-2</c:v>
                </c:pt>
              </c:numCache>
            </c:numRef>
          </c:val>
          <c:extLst>
            <c:ext xmlns:c16="http://schemas.microsoft.com/office/drawing/2014/chart" uri="{C3380CC4-5D6E-409C-BE32-E72D297353CC}">
              <c16:uniqueId val="{00000006-2FFE-4787-B8BF-C1AE5FD299B5}"/>
            </c:ext>
          </c:extLst>
        </c:ser>
        <c:dLbls>
          <c:showLegendKey val="0"/>
          <c:showVal val="0"/>
          <c:showCatName val="0"/>
          <c:showSerName val="0"/>
          <c:showPercent val="0"/>
          <c:showBubbleSize val="0"/>
        </c:dLbls>
        <c:axId val="473648288"/>
        <c:axId val="473649600"/>
        <c:axId val="0"/>
      </c:area3DChart>
      <c:catAx>
        <c:axId val="4736482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473649600"/>
        <c:crosses val="autoZero"/>
        <c:auto val="1"/>
        <c:lblAlgn val="ctr"/>
        <c:lblOffset val="100"/>
        <c:noMultiLvlLbl val="0"/>
      </c:catAx>
      <c:valAx>
        <c:axId val="47364960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47364828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[EEEE_CONEXION_POR_DEFECTO-3.xlsx]Hoja1!Tabla dinámica1</c:name>
    <c:fmtId val="-1"/>
  </c:pivotSource>
  <c:chart>
    <c:autoTitleDeleted val="0"/>
    <c:pivotFmts>
      <c:pivotFmt>
        <c:idx val="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view3D>
      <c:rotX val="15"/>
      <c:rotY val="20"/>
      <c:depthPercent val="100"/>
      <c:rAngAx val="0"/>
    </c:view3D>
    <c:floor>
      <c:thickness val="0"/>
      <c:spPr>
        <a:noFill/>
        <a:ln w="9525" cap="flat" cmpd="sng" algn="ctr">
          <a:solidFill>
            <a:schemeClr val="tx1">
              <a:lumMod val="15000"/>
              <a:lumOff val="85000"/>
            </a:schemeClr>
          </a:solidFill>
          <a:round/>
        </a:ln>
        <a:effectLst/>
        <a:sp3d contourW="9525">
          <a:contourClr>
            <a:schemeClr val="tx1">
              <a:lumMod val="15000"/>
              <a:lumOff val="85000"/>
            </a:schemeClr>
          </a:contourClr>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5671286338613849"/>
          <c:y val="5.1879522065009231E-2"/>
          <c:w val="0.77240141894377212"/>
          <c:h val="0.857725516988884"/>
        </c:manualLayout>
      </c:layout>
      <c:area3DChart>
        <c:grouping val="percentStacked"/>
        <c:varyColors val="0"/>
        <c:ser>
          <c:idx val="0"/>
          <c:order val="0"/>
          <c:tx>
            <c:strRef>
              <c:f>Hoja1!$B$3:$B$4</c:f>
              <c:strCache>
                <c:ptCount val="1"/>
                <c:pt idx="0">
                  <c:v>01-Alta</c:v>
                </c:pt>
              </c:strCache>
            </c:strRef>
          </c:tx>
          <c:spPr>
            <a:solidFill>
              <a:schemeClr val="accent1"/>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Hoja1!$B$5:$B$26</c:f>
              <c:numCache>
                <c:formatCode>0.00%</c:formatCode>
                <c:ptCount val="21"/>
                <c:pt idx="0">
                  <c:v>8.8415466656690075E-2</c:v>
                </c:pt>
                <c:pt idx="1">
                  <c:v>8.8012813530871953E-2</c:v>
                </c:pt>
                <c:pt idx="2">
                  <c:v>9.3995217901798572E-2</c:v>
                </c:pt>
                <c:pt idx="3">
                  <c:v>9.3204466585427456E-2</c:v>
                </c:pt>
                <c:pt idx="4">
                  <c:v>9.0917313993807342E-2</c:v>
                </c:pt>
                <c:pt idx="5">
                  <c:v>9.7731669131892546E-2</c:v>
                </c:pt>
                <c:pt idx="6">
                  <c:v>9.3155308253047187E-2</c:v>
                </c:pt>
                <c:pt idx="7">
                  <c:v>8.9376836338961207E-2</c:v>
                </c:pt>
                <c:pt idx="8">
                  <c:v>8.7561195539444303E-2</c:v>
                </c:pt>
                <c:pt idx="9">
                  <c:v>9.7135502331219009E-2</c:v>
                </c:pt>
                <c:pt idx="10">
                  <c:v>9.5519145851275439E-2</c:v>
                </c:pt>
                <c:pt idx="11">
                  <c:v>8.8211325824090955E-2</c:v>
                </c:pt>
                <c:pt idx="12">
                  <c:v>8.5488915453858921E-2</c:v>
                </c:pt>
                <c:pt idx="13">
                  <c:v>8.8177394580716134E-2</c:v>
                </c:pt>
                <c:pt idx="14">
                  <c:v>8.1953797435197276E-2</c:v>
                </c:pt>
                <c:pt idx="15">
                  <c:v>8.5213546485374422E-2</c:v>
                </c:pt>
                <c:pt idx="16">
                  <c:v>9.2623474155099736E-2</c:v>
                </c:pt>
                <c:pt idx="17">
                  <c:v>8.8065536524384452E-2</c:v>
                </c:pt>
                <c:pt idx="18">
                  <c:v>8.1609691710828589E-2</c:v>
                </c:pt>
                <c:pt idx="19">
                  <c:v>9.1999922180583671E-2</c:v>
                </c:pt>
                <c:pt idx="20">
                  <c:v>9.5781544511000682E-2</c:v>
                </c:pt>
              </c:numCache>
            </c:numRef>
          </c:val>
          <c:extLst>
            <c:ext xmlns:c16="http://schemas.microsoft.com/office/drawing/2014/chart" uri="{C3380CC4-5D6E-409C-BE32-E72D297353CC}">
              <c16:uniqueId val="{00000000-EFB3-448B-B9DF-CE85FC91F16B}"/>
            </c:ext>
          </c:extLst>
        </c:ser>
        <c:ser>
          <c:idx val="1"/>
          <c:order val="1"/>
          <c:tx>
            <c:strRef>
              <c:f>Hoja1!$C$3:$C$4</c:f>
              <c:strCache>
                <c:ptCount val="1"/>
                <c:pt idx="0">
                  <c:v>02-Medio Alta</c:v>
                </c:pt>
              </c:strCache>
            </c:strRef>
          </c:tx>
          <c:spPr>
            <a:solidFill>
              <a:schemeClr val="accent2"/>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Hoja1!$C$5:$C$26</c:f>
              <c:numCache>
                <c:formatCode>0.00%</c:formatCode>
                <c:ptCount val="21"/>
                <c:pt idx="0">
                  <c:v>0.43170409840434609</c:v>
                </c:pt>
                <c:pt idx="1">
                  <c:v>0.43231255695288706</c:v>
                </c:pt>
                <c:pt idx="2">
                  <c:v>0.42373996948056392</c:v>
                </c:pt>
                <c:pt idx="3">
                  <c:v>0.4317766542914766</c:v>
                </c:pt>
                <c:pt idx="4">
                  <c:v>0.4309337018729742</c:v>
                </c:pt>
                <c:pt idx="5">
                  <c:v>0.41884526397263677</c:v>
                </c:pt>
                <c:pt idx="6">
                  <c:v>0.41112504586289994</c:v>
                </c:pt>
                <c:pt idx="7">
                  <c:v>0.42171197789891801</c:v>
                </c:pt>
                <c:pt idx="8">
                  <c:v>0.40145131412613733</c:v>
                </c:pt>
                <c:pt idx="9">
                  <c:v>0.39295394787375776</c:v>
                </c:pt>
                <c:pt idx="10">
                  <c:v>0.3863097079014936</c:v>
                </c:pt>
                <c:pt idx="11">
                  <c:v>0.38052001295975102</c:v>
                </c:pt>
                <c:pt idx="12">
                  <c:v>0.3606760727250104</c:v>
                </c:pt>
                <c:pt idx="13">
                  <c:v>0.37363436404232092</c:v>
                </c:pt>
                <c:pt idx="14">
                  <c:v>0.38051988991799746</c:v>
                </c:pt>
                <c:pt idx="15">
                  <c:v>0.40040765019802665</c:v>
                </c:pt>
                <c:pt idx="16">
                  <c:v>0.40338660414616634</c:v>
                </c:pt>
                <c:pt idx="17">
                  <c:v>0.38930048522983518</c:v>
                </c:pt>
                <c:pt idx="18">
                  <c:v>0.39165510489989991</c:v>
                </c:pt>
                <c:pt idx="19">
                  <c:v>0.38437966588027933</c:v>
                </c:pt>
                <c:pt idx="20">
                  <c:v>0.36050654069578814</c:v>
                </c:pt>
              </c:numCache>
            </c:numRef>
          </c:val>
          <c:extLst>
            <c:ext xmlns:c16="http://schemas.microsoft.com/office/drawing/2014/chart" uri="{C3380CC4-5D6E-409C-BE32-E72D297353CC}">
              <c16:uniqueId val="{00000001-EFB3-448B-B9DF-CE85FC91F16B}"/>
            </c:ext>
          </c:extLst>
        </c:ser>
        <c:ser>
          <c:idx val="2"/>
          <c:order val="2"/>
          <c:tx>
            <c:strRef>
              <c:f>Hoja1!$D$3:$D$4</c:f>
              <c:strCache>
                <c:ptCount val="1"/>
                <c:pt idx="0">
                  <c:v>03-Medio Baja</c:v>
                </c:pt>
              </c:strCache>
            </c:strRef>
          </c:tx>
          <c:spPr>
            <a:solidFill>
              <a:schemeClr val="accent3"/>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Hoja1!$D$5:$D$26</c:f>
              <c:numCache>
                <c:formatCode>0.00%</c:formatCode>
                <c:ptCount val="21"/>
                <c:pt idx="0">
                  <c:v>0.18697996075023773</c:v>
                </c:pt>
                <c:pt idx="1">
                  <c:v>0.1727037693592178</c:v>
                </c:pt>
                <c:pt idx="2">
                  <c:v>0.16712172093469976</c:v>
                </c:pt>
                <c:pt idx="3">
                  <c:v>0.16958029052643364</c:v>
                </c:pt>
                <c:pt idx="4">
                  <c:v>0.18467201120854124</c:v>
                </c:pt>
                <c:pt idx="5">
                  <c:v>0.20162093503379078</c:v>
                </c:pt>
                <c:pt idx="6">
                  <c:v>0.2203548929407867</c:v>
                </c:pt>
                <c:pt idx="7">
                  <c:v>0.21293701867416301</c:v>
                </c:pt>
                <c:pt idx="8">
                  <c:v>0.22368534761366554</c:v>
                </c:pt>
                <c:pt idx="9">
                  <c:v>0.19267912348162247</c:v>
                </c:pt>
                <c:pt idx="10">
                  <c:v>0.20960525476865166</c:v>
                </c:pt>
                <c:pt idx="11">
                  <c:v>0.22138723859632209</c:v>
                </c:pt>
                <c:pt idx="12">
                  <c:v>0.22264697165185501</c:v>
                </c:pt>
                <c:pt idx="13">
                  <c:v>0.20940515875150822</c:v>
                </c:pt>
                <c:pt idx="14">
                  <c:v>0.19892346162889576</c:v>
                </c:pt>
                <c:pt idx="15">
                  <c:v>0.18537653079408242</c:v>
                </c:pt>
                <c:pt idx="16">
                  <c:v>0.17458495719898218</c:v>
                </c:pt>
                <c:pt idx="17">
                  <c:v>0.19321575269160299</c:v>
                </c:pt>
                <c:pt idx="18">
                  <c:v>0.20195373869763508</c:v>
                </c:pt>
                <c:pt idx="19">
                  <c:v>0.19648455333594561</c:v>
                </c:pt>
                <c:pt idx="20">
                  <c:v>0.18518883741327424</c:v>
                </c:pt>
              </c:numCache>
            </c:numRef>
          </c:val>
          <c:extLst>
            <c:ext xmlns:c16="http://schemas.microsoft.com/office/drawing/2014/chart" uri="{C3380CC4-5D6E-409C-BE32-E72D297353CC}">
              <c16:uniqueId val="{00000002-EFB3-448B-B9DF-CE85FC91F16B}"/>
            </c:ext>
          </c:extLst>
        </c:ser>
        <c:ser>
          <c:idx val="3"/>
          <c:order val="3"/>
          <c:tx>
            <c:strRef>
              <c:f>Hoja1!$E$3:$E$4</c:f>
              <c:strCache>
                <c:ptCount val="1"/>
                <c:pt idx="0">
                  <c:v>04-Baja</c:v>
                </c:pt>
              </c:strCache>
            </c:strRef>
          </c:tx>
          <c:spPr>
            <a:solidFill>
              <a:schemeClr val="accent4"/>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Hoja1!$E$5:$E$26</c:f>
              <c:numCache>
                <c:formatCode>0.00%</c:formatCode>
                <c:ptCount val="21"/>
                <c:pt idx="0">
                  <c:v>0.19643944966423604</c:v>
                </c:pt>
                <c:pt idx="1">
                  <c:v>0.20662500183015259</c:v>
                </c:pt>
                <c:pt idx="2">
                  <c:v>0.20954712656917848</c:v>
                </c:pt>
                <c:pt idx="3">
                  <c:v>0.20169520905907323</c:v>
                </c:pt>
                <c:pt idx="4">
                  <c:v>0.19495712203694709</c:v>
                </c:pt>
                <c:pt idx="5">
                  <c:v>0.18805243591401635</c:v>
                </c:pt>
                <c:pt idx="6">
                  <c:v>0.18438177925576363</c:v>
                </c:pt>
                <c:pt idx="7">
                  <c:v>0.18296933485191302</c:v>
                </c:pt>
                <c:pt idx="8">
                  <c:v>0.18953429964752003</c:v>
                </c:pt>
                <c:pt idx="9">
                  <c:v>0.20738949116029348</c:v>
                </c:pt>
                <c:pt idx="10">
                  <c:v>0.19850767421055551</c:v>
                </c:pt>
                <c:pt idx="11">
                  <c:v>0.19621677901703369</c:v>
                </c:pt>
                <c:pt idx="12">
                  <c:v>0.20034664918614192</c:v>
                </c:pt>
                <c:pt idx="13">
                  <c:v>0.2003577128263215</c:v>
                </c:pt>
                <c:pt idx="14">
                  <c:v>0.20693698236776265</c:v>
                </c:pt>
                <c:pt idx="15">
                  <c:v>0.21149242750614308</c:v>
                </c:pt>
                <c:pt idx="16">
                  <c:v>0.22133405800168107</c:v>
                </c:pt>
                <c:pt idx="17">
                  <c:v>0.22178030383898301</c:v>
                </c:pt>
                <c:pt idx="18">
                  <c:v>0.21530251687715005</c:v>
                </c:pt>
                <c:pt idx="19">
                  <c:v>0.22209479631959753</c:v>
                </c:pt>
                <c:pt idx="20">
                  <c:v>0.2304249817085384</c:v>
                </c:pt>
              </c:numCache>
            </c:numRef>
          </c:val>
          <c:extLst>
            <c:ext xmlns:c16="http://schemas.microsoft.com/office/drawing/2014/chart" uri="{C3380CC4-5D6E-409C-BE32-E72D297353CC}">
              <c16:uniqueId val="{00000003-EFB3-448B-B9DF-CE85FC91F16B}"/>
            </c:ext>
          </c:extLst>
        </c:ser>
        <c:ser>
          <c:idx val="4"/>
          <c:order val="4"/>
          <c:tx>
            <c:strRef>
              <c:f>Hoja1!$F$3:$F$4</c:f>
              <c:strCache>
                <c:ptCount val="1"/>
                <c:pt idx="0">
                  <c:v>05-No clasificable</c:v>
                </c:pt>
              </c:strCache>
            </c:strRef>
          </c:tx>
          <c:spPr>
            <a:solidFill>
              <a:schemeClr val="accent5"/>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Hoja1!$F$5:$F$26</c:f>
              <c:numCache>
                <c:formatCode>0.00%</c:formatCode>
                <c:ptCount val="21"/>
                <c:pt idx="0">
                  <c:v>9.6461024524490693E-2</c:v>
                </c:pt>
                <c:pt idx="1">
                  <c:v>0.10034585832687082</c:v>
                </c:pt>
                <c:pt idx="2">
                  <c:v>0.1055959651137591</c:v>
                </c:pt>
                <c:pt idx="3">
                  <c:v>0.10374337953758858</c:v>
                </c:pt>
                <c:pt idx="4">
                  <c:v>9.8519850887730367E-2</c:v>
                </c:pt>
                <c:pt idx="5">
                  <c:v>9.3749695947663261E-2</c:v>
                </c:pt>
                <c:pt idx="6">
                  <c:v>9.0982973687503257E-2</c:v>
                </c:pt>
                <c:pt idx="7">
                  <c:v>9.3004832236045165E-2</c:v>
                </c:pt>
                <c:pt idx="8">
                  <c:v>9.7767843073232774E-2</c:v>
                </c:pt>
                <c:pt idx="9">
                  <c:v>0.10984193515310674</c:v>
                </c:pt>
                <c:pt idx="10">
                  <c:v>0.11005821726802346</c:v>
                </c:pt>
                <c:pt idx="11">
                  <c:v>0.11366464360280219</c:v>
                </c:pt>
                <c:pt idx="12">
                  <c:v>0.13084139098313372</c:v>
                </c:pt>
                <c:pt idx="13">
                  <c:v>0.12842536979913285</c:v>
                </c:pt>
                <c:pt idx="14">
                  <c:v>0.13166586865014659</c:v>
                </c:pt>
                <c:pt idx="15">
                  <c:v>0.1175098450163739</c:v>
                </c:pt>
                <c:pt idx="16">
                  <c:v>0.10807074580324307</c:v>
                </c:pt>
                <c:pt idx="17">
                  <c:v>0.10763792171519425</c:v>
                </c:pt>
                <c:pt idx="18">
                  <c:v>0.10947894781448644</c:v>
                </c:pt>
                <c:pt idx="19">
                  <c:v>0.1050410622835945</c:v>
                </c:pt>
                <c:pt idx="20">
                  <c:v>0.12809809567139852</c:v>
                </c:pt>
              </c:numCache>
            </c:numRef>
          </c:val>
          <c:extLst>
            <c:ext xmlns:c16="http://schemas.microsoft.com/office/drawing/2014/chart" uri="{C3380CC4-5D6E-409C-BE32-E72D297353CC}">
              <c16:uniqueId val="{00000004-EFB3-448B-B9DF-CE85FC91F16B}"/>
            </c:ext>
          </c:extLst>
        </c:ser>
        <c:ser>
          <c:idx val="5"/>
          <c:order val="5"/>
          <c:tx>
            <c:strRef>
              <c:f>Hoja1!$G$3:$G$4</c:f>
              <c:strCache>
                <c:ptCount val="1"/>
                <c:pt idx="0">
                  <c:v>06-No homogénea</c:v>
                </c:pt>
              </c:strCache>
            </c:strRef>
          </c:tx>
          <c:spPr>
            <a:solidFill>
              <a:schemeClr val="accent6"/>
            </a:solidFill>
            <a:ln>
              <a:noFill/>
            </a:ln>
            <a:effectLst/>
            <a:sp3d/>
          </c:spPr>
          <c:cat>
            <c:strRef>
              <c:f>Hoja1!$A$5:$A$26</c:f>
              <c:strCach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strCache>
            </c:strRef>
          </c:cat>
          <c:val>
            <c:numRef>
              <c:f>Hoja1!$G$5:$G$26</c:f>
              <c:numCache>
                <c:formatCode>0.00%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1.6069482756248745E-7</c:v>
                </c:pt>
                <c:pt idx="17">
                  <c:v>0</c:v>
                </c:pt>
                <c:pt idx="18">
                  <c:v>0</c:v>
                </c:pt>
                <c:pt idx="19">
                  <c:v>0</c:v>
                </c:pt>
                <c:pt idx="20">
                  <c:v>0</c:v>
                </c:pt>
              </c:numCache>
            </c:numRef>
          </c:val>
          <c:extLst>
            <c:ext xmlns:c16="http://schemas.microsoft.com/office/drawing/2014/chart" uri="{C3380CC4-5D6E-409C-BE32-E72D297353CC}">
              <c16:uniqueId val="{00000005-EFB3-448B-B9DF-CE85FC91F16B}"/>
            </c:ext>
          </c:extLst>
        </c:ser>
        <c:dLbls>
          <c:showLegendKey val="0"/>
          <c:showVal val="0"/>
          <c:showCatName val="0"/>
          <c:showSerName val="0"/>
          <c:showPercent val="0"/>
          <c:showBubbleSize val="0"/>
        </c:dLbls>
        <c:axId val="473661736"/>
        <c:axId val="473660752"/>
        <c:axId val="0"/>
      </c:area3DChart>
      <c:catAx>
        <c:axId val="47366173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473660752"/>
        <c:crosses val="autoZero"/>
        <c:auto val="1"/>
        <c:lblAlgn val="ctr"/>
        <c:lblOffset val="100"/>
        <c:noMultiLvlLbl val="0"/>
      </c:catAx>
      <c:valAx>
        <c:axId val="473660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473661736"/>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[EEEE_CONEXION_POR_DEFECTO.xlsx]Hoja1!Tabla dinámica1</c:name>
    <c:fmtId val="-1"/>
  </c:pivotSource>
  <c:chart>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Hoja1!$B$3:$B$6</c:f>
              <c:strCache>
                <c:ptCount val="1"/>
                <c:pt idx="0">
                  <c:v>33 -- AMERICA - 34 -- AMERICA DEL NORTE - US -- Estados Unidos</c:v>
                </c:pt>
              </c:strCache>
            </c:strRef>
          </c:tx>
          <c:spPr>
            <a:ln w="28575" cap="rnd">
              <a:solidFill>
                <a:schemeClr val="accent1"/>
              </a:solidFill>
              <a:round/>
            </a:ln>
            <a:effectLst/>
          </c:spPr>
          <c:marker>
            <c:symbol val="none"/>
          </c:marker>
          <c:cat>
            <c:strRef>
              <c:f>Hoja1!$A$7:$A$11</c:f>
              <c:strCache>
                <c:ptCount val="5"/>
                <c:pt idx="0">
                  <c:v>2016</c:v>
                </c:pt>
                <c:pt idx="1">
                  <c:v>2017</c:v>
                </c:pt>
                <c:pt idx="2">
                  <c:v>2018</c:v>
                </c:pt>
                <c:pt idx="3">
                  <c:v>2019</c:v>
                </c:pt>
                <c:pt idx="4">
                  <c:v>2020</c:v>
                </c:pt>
              </c:strCache>
            </c:strRef>
          </c:cat>
          <c:val>
            <c:numRef>
              <c:f>Hoja1!$B$7:$B$11</c:f>
              <c:numCache>
                <c:formatCode>0.00%</c:formatCode>
                <c:ptCount val="5"/>
                <c:pt idx="0">
                  <c:v>-1.1551737924917272E-2</c:v>
                </c:pt>
                <c:pt idx="1">
                  <c:v>9.6454145296742788E-2</c:v>
                </c:pt>
                <c:pt idx="2">
                  <c:v>2.5560297312467145E-2</c:v>
                </c:pt>
                <c:pt idx="3">
                  <c:v>7.4166558907969429E-2</c:v>
                </c:pt>
                <c:pt idx="4">
                  <c:v>-9.9701727923816194E-2</c:v>
                </c:pt>
              </c:numCache>
            </c:numRef>
          </c:val>
          <c:smooth val="0"/>
          <c:extLst>
            <c:ext xmlns:c16="http://schemas.microsoft.com/office/drawing/2014/chart" uri="{C3380CC4-5D6E-409C-BE32-E72D297353CC}">
              <c16:uniqueId val="{00000000-7AE8-4BD8-B12B-93778F2177CA}"/>
            </c:ext>
          </c:extLst>
        </c:ser>
        <c:ser>
          <c:idx val="1"/>
          <c:order val="1"/>
          <c:tx>
            <c:strRef>
              <c:f>Hoja1!$E$3:$E$6</c:f>
              <c:strCache>
                <c:ptCount val="1"/>
                <c:pt idx="0">
                  <c:v>38 -- ASIA - 43 -- LEJANO ORIENTE - CN -- China</c:v>
                </c:pt>
              </c:strCache>
            </c:strRef>
          </c:tx>
          <c:spPr>
            <a:ln w="28575" cap="rnd">
              <a:solidFill>
                <a:schemeClr val="accent2"/>
              </a:solidFill>
              <a:round/>
            </a:ln>
            <a:effectLst/>
          </c:spPr>
          <c:marker>
            <c:symbol val="none"/>
          </c:marker>
          <c:cat>
            <c:strRef>
              <c:f>Hoja1!$A$7:$A$11</c:f>
              <c:strCache>
                <c:ptCount val="5"/>
                <c:pt idx="0">
                  <c:v>2016</c:v>
                </c:pt>
                <c:pt idx="1">
                  <c:v>2017</c:v>
                </c:pt>
                <c:pt idx="2">
                  <c:v>2018</c:v>
                </c:pt>
                <c:pt idx="3">
                  <c:v>2019</c:v>
                </c:pt>
                <c:pt idx="4">
                  <c:v>2020</c:v>
                </c:pt>
              </c:strCache>
            </c:strRef>
          </c:cat>
          <c:val>
            <c:numRef>
              <c:f>Hoja1!$E$7:$E$11</c:f>
              <c:numCache>
                <c:formatCode>0.00%</c:formatCode>
                <c:ptCount val="5"/>
                <c:pt idx="0">
                  <c:v>0.11272139006054155</c:v>
                </c:pt>
                <c:pt idx="1">
                  <c:v>0.22035972411412216</c:v>
                </c:pt>
                <c:pt idx="2">
                  <c:v>5.4650166449690528E-2</c:v>
                </c:pt>
                <c:pt idx="3">
                  <c:v>8.3538590533929438E-2</c:v>
                </c:pt>
                <c:pt idx="4">
                  <c:v>0.15454195710320887</c:v>
                </c:pt>
              </c:numCache>
            </c:numRef>
          </c:val>
          <c:smooth val="0"/>
          <c:extLst>
            <c:ext xmlns:c16="http://schemas.microsoft.com/office/drawing/2014/chart" uri="{C3380CC4-5D6E-409C-BE32-E72D297353CC}">
              <c16:uniqueId val="{00000001-7AE8-4BD8-B12B-93778F2177CA}"/>
            </c:ext>
          </c:extLst>
        </c:ser>
        <c:ser>
          <c:idx val="2"/>
          <c:order val="2"/>
          <c:tx>
            <c:strRef>
              <c:f>Hoja1!$H$3:$H$6</c:f>
              <c:strCache>
                <c:ptCount val="1"/>
                <c:pt idx="0">
                  <c:v>45 -- EUROPA - 46 -- UNION EUROPEA 27</c:v>
                </c:pt>
              </c:strCache>
            </c:strRef>
          </c:tx>
          <c:spPr>
            <a:ln w="28575" cap="rnd">
              <a:solidFill>
                <a:schemeClr val="accent3"/>
              </a:solidFill>
              <a:round/>
            </a:ln>
            <a:effectLst/>
          </c:spPr>
          <c:marker>
            <c:symbol val="none"/>
          </c:marker>
          <c:cat>
            <c:strRef>
              <c:f>Hoja1!$A$7:$A$11</c:f>
              <c:strCache>
                <c:ptCount val="5"/>
                <c:pt idx="0">
                  <c:v>2016</c:v>
                </c:pt>
                <c:pt idx="1">
                  <c:v>2017</c:v>
                </c:pt>
                <c:pt idx="2">
                  <c:v>2018</c:v>
                </c:pt>
                <c:pt idx="3">
                  <c:v>2019</c:v>
                </c:pt>
                <c:pt idx="4">
                  <c:v>2020</c:v>
                </c:pt>
              </c:strCache>
            </c:strRef>
          </c:cat>
          <c:val>
            <c:numRef>
              <c:f>Hoja1!$H$7:$H$11</c:f>
              <c:numCache>
                <c:formatCode>0.00%</c:formatCode>
                <c:ptCount val="5"/>
                <c:pt idx="0">
                  <c:v>4.6854502957656564E-2</c:v>
                </c:pt>
                <c:pt idx="1">
                  <c:v>8.2683584382736208E-2</c:v>
                </c:pt>
                <c:pt idx="2">
                  <c:v>3.8748056983125362E-2</c:v>
                </c:pt>
                <c:pt idx="3">
                  <c:v>1.8302850525358329E-2</c:v>
                </c:pt>
                <c:pt idx="4">
                  <c:v>-0.12630537533988537</c:v>
                </c:pt>
              </c:numCache>
            </c:numRef>
          </c:val>
          <c:smooth val="0"/>
          <c:extLst>
            <c:ext xmlns:c16="http://schemas.microsoft.com/office/drawing/2014/chart" uri="{C3380CC4-5D6E-409C-BE32-E72D297353CC}">
              <c16:uniqueId val="{00000002-7AE8-4BD8-B12B-93778F2177CA}"/>
            </c:ext>
          </c:extLst>
        </c:ser>
        <c:ser>
          <c:idx val="3"/>
          <c:order val="3"/>
          <c:tx>
            <c:strRef>
              <c:f>Hoja1!$I$3:$I$6</c:f>
              <c:strCache>
                <c:ptCount val="1"/>
                <c:pt idx="0">
                  <c:v>45 -- EUROPA - 49 -- RESTO EUROPA - GB -- Reino Unido</c:v>
                </c:pt>
              </c:strCache>
            </c:strRef>
          </c:tx>
          <c:spPr>
            <a:ln w="28575" cap="rnd">
              <a:solidFill>
                <a:schemeClr val="accent4"/>
              </a:solidFill>
              <a:round/>
            </a:ln>
            <a:effectLst/>
          </c:spPr>
          <c:marker>
            <c:symbol val="none"/>
          </c:marker>
          <c:cat>
            <c:strRef>
              <c:f>Hoja1!$A$7:$A$11</c:f>
              <c:strCache>
                <c:ptCount val="5"/>
                <c:pt idx="0">
                  <c:v>2016</c:v>
                </c:pt>
                <c:pt idx="1">
                  <c:v>2017</c:v>
                </c:pt>
                <c:pt idx="2">
                  <c:v>2018</c:v>
                </c:pt>
                <c:pt idx="3">
                  <c:v>2019</c:v>
                </c:pt>
                <c:pt idx="4">
                  <c:v>2020</c:v>
                </c:pt>
              </c:strCache>
            </c:strRef>
          </c:cat>
          <c:val>
            <c:numRef>
              <c:f>Hoja1!$I$7:$I$11</c:f>
              <c:numCache>
                <c:formatCode>0.00%</c:formatCode>
                <c:ptCount val="5"/>
                <c:pt idx="0">
                  <c:v>0.10193462282019833</c:v>
                </c:pt>
                <c:pt idx="1">
                  <c:v>-6.6566367669019577E-2</c:v>
                </c:pt>
                <c:pt idx="2">
                  <c:v>-8.498855584007859E-3</c:v>
                </c:pt>
                <c:pt idx="3">
                  <c:v>3.6287668721997735E-2</c:v>
                </c:pt>
                <c:pt idx="4">
                  <c:v>-0.2016020686994619</c:v>
                </c:pt>
              </c:numCache>
            </c:numRef>
          </c:val>
          <c:smooth val="0"/>
          <c:extLst>
            <c:ext xmlns:c16="http://schemas.microsoft.com/office/drawing/2014/chart" uri="{C3380CC4-5D6E-409C-BE32-E72D297353CC}">
              <c16:uniqueId val="{00000003-7AE8-4BD8-B12B-93778F2177CA}"/>
            </c:ext>
          </c:extLst>
        </c:ser>
        <c:dLbls>
          <c:showLegendKey val="0"/>
          <c:showVal val="0"/>
          <c:showCatName val="0"/>
          <c:showSerName val="0"/>
          <c:showPercent val="0"/>
          <c:showBubbleSize val="0"/>
        </c:dLbls>
        <c:smooth val="0"/>
        <c:axId val="1613395279"/>
        <c:axId val="1610040527"/>
      </c:lineChart>
      <c:catAx>
        <c:axId val="1613395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610040527"/>
        <c:crosses val="autoZero"/>
        <c:auto val="1"/>
        <c:lblAlgn val="ctr"/>
        <c:lblOffset val="100"/>
        <c:noMultiLvlLbl val="0"/>
      </c:catAx>
      <c:valAx>
        <c:axId val="1610040527"/>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61339527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[EEEE_CONEXION_POR_DEFECTO.xlsx]Hoja1!Tabla dinámica1</c:name>
    <c:fmtId val="-1"/>
  </c:pivotSource>
  <c:chart>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cked"/>
        <c:varyColors val="0"/>
        <c:ser>
          <c:idx val="0"/>
          <c:order val="0"/>
          <c:tx>
            <c:strRef>
              <c:f>Hoja1!$B$3:$B$4</c:f>
              <c:strCache>
                <c:ptCount val="1"/>
                <c:pt idx="0">
                  <c:v>1 -- Agroalimentarios</c:v>
                </c:pt>
              </c:strCache>
            </c:strRef>
          </c:tx>
          <c:spPr>
            <a:ln w="28575" cap="rnd">
              <a:solidFill>
                <a:schemeClr val="accent1"/>
              </a:solidFill>
              <a:round/>
            </a:ln>
            <a:effectLst/>
          </c:spPr>
          <c:marker>
            <c:symbol val="none"/>
          </c:marker>
          <c:cat>
            <c:strRef>
              <c:f>Hoja1!$A$5:$A$9</c:f>
              <c:strCache>
                <c:ptCount val="5"/>
                <c:pt idx="0">
                  <c:v>2016</c:v>
                </c:pt>
                <c:pt idx="1">
                  <c:v>2017</c:v>
                </c:pt>
                <c:pt idx="2">
                  <c:v>2018</c:v>
                </c:pt>
                <c:pt idx="3">
                  <c:v>2019</c:v>
                </c:pt>
                <c:pt idx="4">
                  <c:v>2020</c:v>
                </c:pt>
              </c:strCache>
            </c:strRef>
          </c:cat>
          <c:val>
            <c:numRef>
              <c:f>Hoja1!$B$5:$B$9</c:f>
              <c:numCache>
                <c:formatCode>0.00%</c:formatCode>
                <c:ptCount val="5"/>
                <c:pt idx="0">
                  <c:v>6.8762965272805537E-2</c:v>
                </c:pt>
                <c:pt idx="1">
                  <c:v>6.3731881362503129E-2</c:v>
                </c:pt>
                <c:pt idx="2">
                  <c:v>3.1056220757475406E-4</c:v>
                </c:pt>
                <c:pt idx="3">
                  <c:v>6.6904960444375342E-2</c:v>
                </c:pt>
                <c:pt idx="4">
                  <c:v>6.1740369203694072E-2</c:v>
                </c:pt>
              </c:numCache>
            </c:numRef>
          </c:val>
          <c:smooth val="0"/>
          <c:extLst>
            <c:ext xmlns:c16="http://schemas.microsoft.com/office/drawing/2014/chart" uri="{C3380CC4-5D6E-409C-BE32-E72D297353CC}">
              <c16:uniqueId val="{00000000-EC59-4109-B959-E6E234C70A9E}"/>
            </c:ext>
          </c:extLst>
        </c:ser>
        <c:ser>
          <c:idx val="1"/>
          <c:order val="1"/>
          <c:tx>
            <c:strRef>
              <c:f>Hoja1!$C$3:$C$4</c:f>
              <c:strCache>
                <c:ptCount val="1"/>
                <c:pt idx="0">
                  <c:v>2 -- Bebidas</c:v>
                </c:pt>
              </c:strCache>
            </c:strRef>
          </c:tx>
          <c:spPr>
            <a:ln w="28575" cap="rnd">
              <a:solidFill>
                <a:schemeClr val="accent2"/>
              </a:solidFill>
              <a:round/>
            </a:ln>
            <a:effectLst/>
          </c:spPr>
          <c:marker>
            <c:symbol val="none"/>
          </c:marker>
          <c:cat>
            <c:strRef>
              <c:f>Hoja1!$A$5:$A$9</c:f>
              <c:strCache>
                <c:ptCount val="5"/>
                <c:pt idx="0">
                  <c:v>2016</c:v>
                </c:pt>
                <c:pt idx="1">
                  <c:v>2017</c:v>
                </c:pt>
                <c:pt idx="2">
                  <c:v>2018</c:v>
                </c:pt>
                <c:pt idx="3">
                  <c:v>2019</c:v>
                </c:pt>
                <c:pt idx="4">
                  <c:v>2020</c:v>
                </c:pt>
              </c:strCache>
            </c:strRef>
          </c:cat>
          <c:val>
            <c:numRef>
              <c:f>Hoja1!$C$5:$C$9</c:f>
              <c:numCache>
                <c:formatCode>0.00%</c:formatCode>
                <c:ptCount val="5"/>
                <c:pt idx="0">
                  <c:v>-9.7838481967033909E-3</c:v>
                </c:pt>
                <c:pt idx="1">
                  <c:v>8.8251956291049288E-2</c:v>
                </c:pt>
                <c:pt idx="2">
                  <c:v>6.5052858496329469E-2</c:v>
                </c:pt>
                <c:pt idx="3">
                  <c:v>-2.9901140330366636E-3</c:v>
                </c:pt>
                <c:pt idx="4">
                  <c:v>-3.618748881718381E-2</c:v>
                </c:pt>
              </c:numCache>
            </c:numRef>
          </c:val>
          <c:smooth val="0"/>
          <c:extLst>
            <c:ext xmlns:c16="http://schemas.microsoft.com/office/drawing/2014/chart" uri="{C3380CC4-5D6E-409C-BE32-E72D297353CC}">
              <c16:uniqueId val="{00000001-EC59-4109-B959-E6E234C70A9E}"/>
            </c:ext>
          </c:extLst>
        </c:ser>
        <c:ser>
          <c:idx val="2"/>
          <c:order val="2"/>
          <c:tx>
            <c:strRef>
              <c:f>Hoja1!$D$3:$D$4</c:f>
              <c:strCache>
                <c:ptCount val="1"/>
                <c:pt idx="0">
                  <c:v>3 -- Bienes de consumo</c:v>
                </c:pt>
              </c:strCache>
            </c:strRef>
          </c:tx>
          <c:spPr>
            <a:ln w="28575" cap="rnd">
              <a:solidFill>
                <a:schemeClr val="accent3"/>
              </a:solidFill>
              <a:round/>
            </a:ln>
            <a:effectLst/>
          </c:spPr>
          <c:marker>
            <c:symbol val="none"/>
          </c:marker>
          <c:cat>
            <c:strRef>
              <c:f>Hoja1!$A$5:$A$9</c:f>
              <c:strCache>
                <c:ptCount val="5"/>
                <c:pt idx="0">
                  <c:v>2016</c:v>
                </c:pt>
                <c:pt idx="1">
                  <c:v>2017</c:v>
                </c:pt>
                <c:pt idx="2">
                  <c:v>2018</c:v>
                </c:pt>
                <c:pt idx="3">
                  <c:v>2019</c:v>
                </c:pt>
                <c:pt idx="4">
                  <c:v>2020</c:v>
                </c:pt>
              </c:strCache>
            </c:strRef>
          </c:cat>
          <c:val>
            <c:numRef>
              <c:f>Hoja1!$D$5:$D$9</c:f>
              <c:numCache>
                <c:formatCode>0.00%</c:formatCode>
                <c:ptCount val="5"/>
                <c:pt idx="0">
                  <c:v>6.8214869219282978E-2</c:v>
                </c:pt>
                <c:pt idx="1">
                  <c:v>9.3683981232907595E-2</c:v>
                </c:pt>
                <c:pt idx="2">
                  <c:v>1.1681005071265904E-2</c:v>
                </c:pt>
                <c:pt idx="3">
                  <c:v>3.7393792511150978E-2</c:v>
                </c:pt>
                <c:pt idx="4">
                  <c:v>-0.17511007670244641</c:v>
                </c:pt>
              </c:numCache>
            </c:numRef>
          </c:val>
          <c:smooth val="0"/>
          <c:extLst>
            <c:ext xmlns:c16="http://schemas.microsoft.com/office/drawing/2014/chart" uri="{C3380CC4-5D6E-409C-BE32-E72D297353CC}">
              <c16:uniqueId val="{00000002-EC59-4109-B959-E6E234C70A9E}"/>
            </c:ext>
          </c:extLst>
        </c:ser>
        <c:ser>
          <c:idx val="3"/>
          <c:order val="3"/>
          <c:tx>
            <c:strRef>
              <c:f>Hoja1!$E$3:$E$4</c:f>
              <c:strCache>
                <c:ptCount val="1"/>
                <c:pt idx="0">
                  <c:v>4 -- Productos industriales y tecnología</c:v>
                </c:pt>
              </c:strCache>
            </c:strRef>
          </c:tx>
          <c:spPr>
            <a:ln w="28575" cap="rnd">
              <a:solidFill>
                <a:schemeClr val="accent4"/>
              </a:solidFill>
              <a:round/>
            </a:ln>
            <a:effectLst/>
          </c:spPr>
          <c:marker>
            <c:symbol val="none"/>
          </c:marker>
          <c:cat>
            <c:strRef>
              <c:f>Hoja1!$A$5:$A$9</c:f>
              <c:strCache>
                <c:ptCount val="5"/>
                <c:pt idx="0">
                  <c:v>2016</c:v>
                </c:pt>
                <c:pt idx="1">
                  <c:v>2017</c:v>
                </c:pt>
                <c:pt idx="2">
                  <c:v>2018</c:v>
                </c:pt>
                <c:pt idx="3">
                  <c:v>2019</c:v>
                </c:pt>
                <c:pt idx="4">
                  <c:v>2020</c:v>
                </c:pt>
              </c:strCache>
            </c:strRef>
          </c:cat>
          <c:val>
            <c:numRef>
              <c:f>Hoja1!$E$5:$E$9</c:f>
              <c:numCache>
                <c:formatCode>0.00%</c:formatCode>
                <c:ptCount val="5"/>
                <c:pt idx="0">
                  <c:v>1.1300500693210104E-2</c:v>
                </c:pt>
                <c:pt idx="1">
                  <c:v>7.6682022836614627E-2</c:v>
                </c:pt>
                <c:pt idx="2">
                  <c:v>4.3293252369193333E-2</c:v>
                </c:pt>
                <c:pt idx="3">
                  <c:v>4.4790570004177065E-3</c:v>
                </c:pt>
                <c:pt idx="4">
                  <c:v>-0.18914635070286601</c:v>
                </c:pt>
              </c:numCache>
            </c:numRef>
          </c:val>
          <c:smooth val="0"/>
          <c:extLst>
            <c:ext xmlns:c16="http://schemas.microsoft.com/office/drawing/2014/chart" uri="{C3380CC4-5D6E-409C-BE32-E72D297353CC}">
              <c16:uniqueId val="{00000003-EC59-4109-B959-E6E234C70A9E}"/>
            </c:ext>
          </c:extLst>
        </c:ser>
        <c:dLbls>
          <c:showLegendKey val="0"/>
          <c:showVal val="0"/>
          <c:showCatName val="0"/>
          <c:showSerName val="0"/>
          <c:showPercent val="0"/>
          <c:showBubbleSize val="0"/>
        </c:dLbls>
        <c:smooth val="0"/>
        <c:axId val="1614413679"/>
        <c:axId val="1759471887"/>
      </c:lineChart>
      <c:catAx>
        <c:axId val="1614413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759471887"/>
        <c:crosses val="autoZero"/>
        <c:auto val="1"/>
        <c:lblAlgn val="ctr"/>
        <c:lblOffset val="100"/>
        <c:noMultiLvlLbl val="0"/>
      </c:catAx>
      <c:valAx>
        <c:axId val="1759471887"/>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61441367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[EEEE_CONEXION_POR_DEFECTO.xlsx]Hoja1!Tabla dinámica1</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4.8942333295294613E-2"/>
          <c:y val="4.8179433544348886E-2"/>
          <c:w val="0.6184330898855035"/>
          <c:h val="0.93578986509436868"/>
        </c:manualLayout>
      </c:layout>
      <c:barChart>
        <c:barDir val="col"/>
        <c:grouping val="clustered"/>
        <c:varyColors val="0"/>
        <c:ser>
          <c:idx val="0"/>
          <c:order val="0"/>
          <c:tx>
            <c:strRef>
              <c:f>Hoja1!$B$4:$B$7</c:f>
              <c:strCache>
                <c:ptCount val="1"/>
                <c:pt idx="0">
                  <c:v>33 -- AMERICA - 34 -- AMERICA DEL NORTE - US -- Estados Unidos</c:v>
                </c:pt>
              </c:strCache>
            </c:strRef>
          </c:tx>
          <c:spPr>
            <a:solidFill>
              <a:schemeClr val="accent1"/>
            </a:solidFill>
            <a:ln>
              <a:noFill/>
            </a:ln>
            <a:effectLst/>
          </c:spPr>
          <c:invertIfNegative val="0"/>
          <c:cat>
            <c:strRef>
              <c:f>Hoja1!$A$8:$A$9</c:f>
              <c:strCache>
                <c:ptCount val="1"/>
                <c:pt idx="0">
                  <c:v>4 -- Productos industriales y tecnología</c:v>
                </c:pt>
              </c:strCache>
            </c:strRef>
          </c:cat>
          <c:val>
            <c:numRef>
              <c:f>Hoja1!$B$8:$B$9</c:f>
              <c:numCache>
                <c:formatCode>0.00%</c:formatCode>
                <c:ptCount val="1"/>
                <c:pt idx="0">
                  <c:v>-9.9473362761565751E-2</c:v>
                </c:pt>
              </c:numCache>
            </c:numRef>
          </c:val>
          <c:extLst>
            <c:ext xmlns:c16="http://schemas.microsoft.com/office/drawing/2014/chart" uri="{C3380CC4-5D6E-409C-BE32-E72D297353CC}">
              <c16:uniqueId val="{00000000-FBED-4040-AA48-788EBA8B4413}"/>
            </c:ext>
          </c:extLst>
        </c:ser>
        <c:ser>
          <c:idx val="1"/>
          <c:order val="1"/>
          <c:tx>
            <c:strRef>
              <c:f>Hoja1!$D$4:$D$7</c:f>
              <c:strCache>
                <c:ptCount val="1"/>
                <c:pt idx="0">
                  <c:v>33 -- AMERICA - 36 -- AMERICA CENTRAL - MX -- México</c:v>
                </c:pt>
              </c:strCache>
            </c:strRef>
          </c:tx>
          <c:spPr>
            <a:solidFill>
              <a:schemeClr val="accent2"/>
            </a:solidFill>
            <a:ln>
              <a:noFill/>
            </a:ln>
            <a:effectLst/>
          </c:spPr>
          <c:invertIfNegative val="0"/>
          <c:cat>
            <c:strRef>
              <c:f>Hoja1!$A$8:$A$9</c:f>
              <c:strCache>
                <c:ptCount val="1"/>
                <c:pt idx="0">
                  <c:v>4 -- Productos industriales y tecnología</c:v>
                </c:pt>
              </c:strCache>
            </c:strRef>
          </c:cat>
          <c:val>
            <c:numRef>
              <c:f>Hoja1!$D$8:$D$9</c:f>
              <c:numCache>
                <c:formatCode>0.00%</c:formatCode>
                <c:ptCount val="1"/>
                <c:pt idx="0">
                  <c:v>-0.27246590675698362</c:v>
                </c:pt>
              </c:numCache>
            </c:numRef>
          </c:val>
          <c:extLst>
            <c:ext xmlns:c16="http://schemas.microsoft.com/office/drawing/2014/chart" uri="{C3380CC4-5D6E-409C-BE32-E72D297353CC}">
              <c16:uniqueId val="{00000001-FBED-4040-AA48-788EBA8B4413}"/>
            </c:ext>
          </c:extLst>
        </c:ser>
        <c:ser>
          <c:idx val="2"/>
          <c:order val="2"/>
          <c:tx>
            <c:strRef>
              <c:f>Hoja1!$F$4:$F$7</c:f>
              <c:strCache>
                <c:ptCount val="1"/>
                <c:pt idx="0">
                  <c:v>33 -- AMERICA - 37 -- AMERICA DEL SUR</c:v>
                </c:pt>
              </c:strCache>
            </c:strRef>
          </c:tx>
          <c:spPr>
            <a:solidFill>
              <a:schemeClr val="accent3"/>
            </a:solidFill>
            <a:ln>
              <a:noFill/>
            </a:ln>
            <a:effectLst/>
          </c:spPr>
          <c:invertIfNegative val="0"/>
          <c:cat>
            <c:strRef>
              <c:f>Hoja1!$A$8:$A$9</c:f>
              <c:strCache>
                <c:ptCount val="1"/>
                <c:pt idx="0">
                  <c:v>4 -- Productos industriales y tecnología</c:v>
                </c:pt>
              </c:strCache>
            </c:strRef>
          </c:cat>
          <c:val>
            <c:numRef>
              <c:f>Hoja1!$F$8:$F$9</c:f>
              <c:numCache>
                <c:formatCode>0.00%</c:formatCode>
                <c:ptCount val="1"/>
                <c:pt idx="0">
                  <c:v>-0.25927523600692265</c:v>
                </c:pt>
              </c:numCache>
            </c:numRef>
          </c:val>
          <c:extLst>
            <c:ext xmlns:c16="http://schemas.microsoft.com/office/drawing/2014/chart" uri="{C3380CC4-5D6E-409C-BE32-E72D297353CC}">
              <c16:uniqueId val="{00000002-FBED-4040-AA48-788EBA8B4413}"/>
            </c:ext>
          </c:extLst>
        </c:ser>
        <c:ser>
          <c:idx val="3"/>
          <c:order val="3"/>
          <c:tx>
            <c:strRef>
              <c:f>Hoja1!$H$4:$H$7</c:f>
              <c:strCache>
                <c:ptCount val="1"/>
                <c:pt idx="0">
                  <c:v>38 -- ASIA - 43 -- LEJANO ORIENTE - CN -- China</c:v>
                </c:pt>
              </c:strCache>
            </c:strRef>
          </c:tx>
          <c:spPr>
            <a:solidFill>
              <a:schemeClr val="accent4"/>
            </a:solidFill>
            <a:ln>
              <a:noFill/>
            </a:ln>
            <a:effectLst/>
          </c:spPr>
          <c:invertIfNegative val="0"/>
          <c:cat>
            <c:strRef>
              <c:f>Hoja1!$A$8:$A$9</c:f>
              <c:strCache>
                <c:ptCount val="1"/>
                <c:pt idx="0">
                  <c:v>4 -- Productos industriales y tecnología</c:v>
                </c:pt>
              </c:strCache>
            </c:strRef>
          </c:cat>
          <c:val>
            <c:numRef>
              <c:f>Hoja1!$H$8:$H$9</c:f>
              <c:numCache>
                <c:formatCode>0.00%</c:formatCode>
                <c:ptCount val="1"/>
                <c:pt idx="0">
                  <c:v>-8.8616608953244747E-2</c:v>
                </c:pt>
              </c:numCache>
            </c:numRef>
          </c:val>
          <c:extLst>
            <c:ext xmlns:c16="http://schemas.microsoft.com/office/drawing/2014/chart" uri="{C3380CC4-5D6E-409C-BE32-E72D297353CC}">
              <c16:uniqueId val="{00000003-FBED-4040-AA48-788EBA8B4413}"/>
            </c:ext>
          </c:extLst>
        </c:ser>
        <c:ser>
          <c:idx val="4"/>
          <c:order val="4"/>
          <c:tx>
            <c:strRef>
              <c:f>Hoja1!$I$4:$I$7</c:f>
              <c:strCache>
                <c:ptCount val="1"/>
                <c:pt idx="0">
                  <c:v>38 -- ASIA - 43 -- LEJANO ORIENTE - JP -- Japón</c:v>
                </c:pt>
              </c:strCache>
            </c:strRef>
          </c:tx>
          <c:spPr>
            <a:solidFill>
              <a:schemeClr val="accent5"/>
            </a:solidFill>
            <a:ln>
              <a:noFill/>
            </a:ln>
            <a:effectLst/>
          </c:spPr>
          <c:invertIfNegative val="0"/>
          <c:cat>
            <c:strRef>
              <c:f>Hoja1!$A$8:$A$9</c:f>
              <c:strCache>
                <c:ptCount val="1"/>
                <c:pt idx="0">
                  <c:v>4 -- Productos industriales y tecnología</c:v>
                </c:pt>
              </c:strCache>
            </c:strRef>
          </c:cat>
          <c:val>
            <c:numRef>
              <c:f>Hoja1!$I$8:$I$9</c:f>
              <c:numCache>
                <c:formatCode>0.00%</c:formatCode>
                <c:ptCount val="1"/>
                <c:pt idx="0">
                  <c:v>2.4202839701656417E-2</c:v>
                </c:pt>
              </c:numCache>
            </c:numRef>
          </c:val>
          <c:extLst>
            <c:ext xmlns:c16="http://schemas.microsoft.com/office/drawing/2014/chart" uri="{C3380CC4-5D6E-409C-BE32-E72D297353CC}">
              <c16:uniqueId val="{00000004-FBED-4040-AA48-788EBA8B4413}"/>
            </c:ext>
          </c:extLst>
        </c:ser>
        <c:ser>
          <c:idx val="5"/>
          <c:order val="5"/>
          <c:tx>
            <c:strRef>
              <c:f>Hoja1!$L$4:$L$7</c:f>
              <c:strCache>
                <c:ptCount val="1"/>
                <c:pt idx="0">
                  <c:v>45 -- EUROPA - 46 -- UNION EUROPEA 27</c:v>
                </c:pt>
              </c:strCache>
            </c:strRef>
          </c:tx>
          <c:spPr>
            <a:solidFill>
              <a:schemeClr val="accent6"/>
            </a:solidFill>
            <a:ln>
              <a:noFill/>
            </a:ln>
            <a:effectLst/>
          </c:spPr>
          <c:invertIfNegative val="0"/>
          <c:cat>
            <c:strRef>
              <c:f>Hoja1!$A$8:$A$9</c:f>
              <c:strCache>
                <c:ptCount val="1"/>
                <c:pt idx="0">
                  <c:v>4 -- Productos industriales y tecnología</c:v>
                </c:pt>
              </c:strCache>
            </c:strRef>
          </c:cat>
          <c:val>
            <c:numRef>
              <c:f>Hoja1!$L$8:$L$9</c:f>
              <c:numCache>
                <c:formatCode>0.00%</c:formatCode>
                <c:ptCount val="1"/>
                <c:pt idx="0">
                  <c:v>-0.16513662510283905</c:v>
                </c:pt>
              </c:numCache>
            </c:numRef>
          </c:val>
          <c:extLst>
            <c:ext xmlns:c16="http://schemas.microsoft.com/office/drawing/2014/chart" uri="{C3380CC4-5D6E-409C-BE32-E72D297353CC}">
              <c16:uniqueId val="{00000005-FBED-4040-AA48-788EBA8B4413}"/>
            </c:ext>
          </c:extLst>
        </c:ser>
        <c:ser>
          <c:idx val="6"/>
          <c:order val="6"/>
          <c:tx>
            <c:strRef>
              <c:f>Hoja1!$M$4:$M$7</c:f>
              <c:strCache>
                <c:ptCount val="1"/>
                <c:pt idx="0">
                  <c:v>45 -- EUROPA - 49 -- RESTO EUROPA - GB -- Reino Unido</c:v>
                </c:pt>
              </c:strCache>
            </c:strRef>
          </c:tx>
          <c:spPr>
            <a:solidFill>
              <a:schemeClr val="accent1">
                <a:lumMod val="60000"/>
              </a:schemeClr>
            </a:solidFill>
            <a:ln>
              <a:noFill/>
            </a:ln>
            <a:effectLst/>
          </c:spPr>
          <c:invertIfNegative val="0"/>
          <c:cat>
            <c:strRef>
              <c:f>Hoja1!$A$8:$A$9</c:f>
              <c:strCache>
                <c:ptCount val="1"/>
                <c:pt idx="0">
                  <c:v>4 -- Productos industriales y tecnología</c:v>
                </c:pt>
              </c:strCache>
            </c:strRef>
          </c:cat>
          <c:val>
            <c:numRef>
              <c:f>Hoja1!$M$8:$M$9</c:f>
              <c:numCache>
                <c:formatCode>0.00%</c:formatCode>
                <c:ptCount val="1"/>
                <c:pt idx="0">
                  <c:v>-0.32124277624530345</c:v>
                </c:pt>
              </c:numCache>
            </c:numRef>
          </c:val>
          <c:extLst>
            <c:ext xmlns:c16="http://schemas.microsoft.com/office/drawing/2014/chart" uri="{C3380CC4-5D6E-409C-BE32-E72D297353CC}">
              <c16:uniqueId val="{00000006-FBED-4040-AA48-788EBA8B4413}"/>
            </c:ext>
          </c:extLst>
        </c:ser>
        <c:dLbls>
          <c:showLegendKey val="0"/>
          <c:showVal val="0"/>
          <c:showCatName val="0"/>
          <c:showSerName val="0"/>
          <c:showPercent val="0"/>
          <c:showBubbleSize val="0"/>
        </c:dLbls>
        <c:gapWidth val="219"/>
        <c:overlap val="-27"/>
        <c:axId val="1614426479"/>
        <c:axId val="1759450671"/>
      </c:barChart>
      <c:catAx>
        <c:axId val="1614426479"/>
        <c:scaling>
          <c:orientation val="minMax"/>
        </c:scaling>
        <c:delete val="1"/>
        <c:axPos val="b"/>
        <c:numFmt formatCode="General" sourceLinked="1"/>
        <c:majorTickMark val="none"/>
        <c:minorTickMark val="none"/>
        <c:tickLblPos val="nextTo"/>
        <c:crossAx val="1759450671"/>
        <c:crosses val="autoZero"/>
        <c:auto val="1"/>
        <c:lblAlgn val="ctr"/>
        <c:lblOffset val="100"/>
        <c:noMultiLvlLbl val="0"/>
      </c:catAx>
      <c:valAx>
        <c:axId val="175945067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61442647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[EEEE_CONEXION_POR_DEFECTO.xlsx]Hoja1!Tabla dinámica1</c:name>
    <c:fmtId val="-1"/>
  </c:pivotSource>
  <c:chart>
    <c:autoTitleDeleted val="0"/>
    <c:pivotFmts>
      <c:pivotFmt>
        <c:idx val="0"/>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Hoja1!$B$4</c:f>
              <c:strCache>
                <c:ptCount val="1"/>
                <c:pt idx="0">
                  <c:v>Nº Empresas</c:v>
                </c:pt>
              </c:strCache>
            </c:strRef>
          </c:tx>
          <c:spPr>
            <a:solidFill>
              <a:schemeClr val="accent1"/>
            </a:solidFill>
            <a:ln>
              <a:noFill/>
            </a:ln>
            <a:effectLst/>
            <a:sp3d/>
          </c:spPr>
          <c:invertIfNegative val="0"/>
          <c:cat>
            <c:strRef>
              <c:f>Hoja1!$A$5:$A$10</c:f>
              <c:strCache>
                <c:ptCount val="5"/>
                <c:pt idx="0">
                  <c:v>2016</c:v>
                </c:pt>
                <c:pt idx="1">
                  <c:v>2017</c:v>
                </c:pt>
                <c:pt idx="2">
                  <c:v>2018</c:v>
                </c:pt>
                <c:pt idx="3">
                  <c:v>2019</c:v>
                </c:pt>
                <c:pt idx="4">
                  <c:v>2020</c:v>
                </c:pt>
              </c:strCache>
            </c:strRef>
          </c:cat>
          <c:val>
            <c:numRef>
              <c:f>Hoja1!$B$5:$B$10</c:f>
              <c:numCache>
                <c:formatCode>#,##0</c:formatCode>
                <c:ptCount val="5"/>
                <c:pt idx="0">
                  <c:v>148658</c:v>
                </c:pt>
                <c:pt idx="1">
                  <c:v>161392</c:v>
                </c:pt>
                <c:pt idx="2">
                  <c:v>203990</c:v>
                </c:pt>
                <c:pt idx="3">
                  <c:v>209223</c:v>
                </c:pt>
                <c:pt idx="4">
                  <c:v>132302</c:v>
                </c:pt>
              </c:numCache>
            </c:numRef>
          </c:val>
          <c:extLst>
            <c:ext xmlns:c16="http://schemas.microsoft.com/office/drawing/2014/chart" uri="{C3380CC4-5D6E-409C-BE32-E72D297353CC}">
              <c16:uniqueId val="{00000000-3F0F-4F1F-A21B-510EA97084D9}"/>
            </c:ext>
          </c:extLst>
        </c:ser>
        <c:ser>
          <c:idx val="1"/>
          <c:order val="1"/>
          <c:tx>
            <c:strRef>
              <c:f>Hoja1!$C$4</c:f>
              <c:strCache>
                <c:ptCount val="1"/>
                <c:pt idx="0">
                  <c:v>Nº Emp Regulares</c:v>
                </c:pt>
              </c:strCache>
            </c:strRef>
          </c:tx>
          <c:spPr>
            <a:solidFill>
              <a:schemeClr val="accent2"/>
            </a:solidFill>
            <a:ln>
              <a:noFill/>
            </a:ln>
            <a:effectLst/>
            <a:sp3d/>
          </c:spPr>
          <c:invertIfNegative val="0"/>
          <c:cat>
            <c:strRef>
              <c:f>Hoja1!$A$5:$A$10</c:f>
              <c:strCache>
                <c:ptCount val="5"/>
                <c:pt idx="0">
                  <c:v>2016</c:v>
                </c:pt>
                <c:pt idx="1">
                  <c:v>2017</c:v>
                </c:pt>
                <c:pt idx="2">
                  <c:v>2018</c:v>
                </c:pt>
                <c:pt idx="3">
                  <c:v>2019</c:v>
                </c:pt>
                <c:pt idx="4">
                  <c:v>2020</c:v>
                </c:pt>
              </c:strCache>
            </c:strRef>
          </c:cat>
          <c:val>
            <c:numRef>
              <c:f>Hoja1!$C$5:$C$10</c:f>
              <c:numCache>
                <c:formatCode>#,##0</c:formatCode>
                <c:ptCount val="5"/>
                <c:pt idx="0">
                  <c:v>49767</c:v>
                </c:pt>
                <c:pt idx="1">
                  <c:v>50568</c:v>
                </c:pt>
                <c:pt idx="2">
                  <c:v>51740</c:v>
                </c:pt>
                <c:pt idx="3">
                  <c:v>52949</c:v>
                </c:pt>
                <c:pt idx="4">
                  <c:v>50547</c:v>
                </c:pt>
              </c:numCache>
            </c:numRef>
          </c:val>
          <c:extLst>
            <c:ext xmlns:c16="http://schemas.microsoft.com/office/drawing/2014/chart" uri="{C3380CC4-5D6E-409C-BE32-E72D297353CC}">
              <c16:uniqueId val="{00000001-3F0F-4F1F-A21B-510EA97084D9}"/>
            </c:ext>
          </c:extLst>
        </c:ser>
        <c:dLbls>
          <c:showLegendKey val="0"/>
          <c:showVal val="0"/>
          <c:showCatName val="0"/>
          <c:showSerName val="0"/>
          <c:showPercent val="0"/>
          <c:showBubbleSize val="0"/>
        </c:dLbls>
        <c:gapWidth val="150"/>
        <c:shape val="box"/>
        <c:axId val="1613390879"/>
        <c:axId val="1411603871"/>
        <c:axId val="0"/>
      </c:bar3DChart>
      <c:catAx>
        <c:axId val="161339087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411603871"/>
        <c:crosses val="autoZero"/>
        <c:auto val="1"/>
        <c:lblAlgn val="ctr"/>
        <c:lblOffset val="100"/>
        <c:noMultiLvlLbl val="0"/>
      </c:catAx>
      <c:valAx>
        <c:axId val="14116038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61339087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[EEEE_CONEXION_POR_DEFECTO.xlsx]Hoja1!Tabla dinámica1</c:name>
    <c:fmtId val="-1"/>
  </c:pivotSource>
  <c:chart>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Hoja1!$B$3:$B$6</c:f>
              <c:strCache>
                <c:ptCount val="1"/>
                <c:pt idx="0">
                  <c:v>33 -- AMERICA - 34 -- AMERICA DEL NORTE - US -- Estados Unidos</c:v>
                </c:pt>
              </c:strCache>
            </c:strRef>
          </c:tx>
          <c:spPr>
            <a:ln w="28575" cap="rnd">
              <a:solidFill>
                <a:schemeClr val="accent1"/>
              </a:solidFill>
              <a:round/>
            </a:ln>
            <a:effectLst/>
          </c:spPr>
          <c:marker>
            <c:symbol val="none"/>
          </c:marker>
          <c:cat>
            <c:multiLvlStrRef>
              <c:f>Hoja1!$A$7:$A$15</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Hoja1!$B$7:$B$15</c:f>
              <c:numCache>
                <c:formatCode>0.00%</c:formatCode>
                <c:ptCount val="7"/>
                <c:pt idx="0">
                  <c:v>1</c:v>
                </c:pt>
                <c:pt idx="1">
                  <c:v>1.2467812431120351</c:v>
                </c:pt>
                <c:pt idx="2">
                  <c:v>1.1964348138411958</c:v>
                </c:pt>
                <c:pt idx="3">
                  <c:v>0.77689658673618001</c:v>
                </c:pt>
                <c:pt idx="4">
                  <c:v>0.84356880894685005</c:v>
                </c:pt>
                <c:pt idx="5">
                  <c:v>1.1853801292605675</c:v>
                </c:pt>
                <c:pt idx="6">
                  <c:v>1.1490829021097198</c:v>
                </c:pt>
              </c:numCache>
            </c:numRef>
          </c:val>
          <c:smooth val="0"/>
          <c:extLst>
            <c:ext xmlns:c16="http://schemas.microsoft.com/office/drawing/2014/chart" uri="{C3380CC4-5D6E-409C-BE32-E72D297353CC}">
              <c16:uniqueId val="{00000000-81D1-4182-A77F-262713729A94}"/>
            </c:ext>
          </c:extLst>
        </c:ser>
        <c:ser>
          <c:idx val="1"/>
          <c:order val="1"/>
          <c:tx>
            <c:strRef>
              <c:f>Hoja1!$D$3:$D$6</c:f>
              <c:strCache>
                <c:ptCount val="1"/>
                <c:pt idx="0">
                  <c:v>33 -- AMERICA - 36 -- AMERICA CENTRAL - MX -- México</c:v>
                </c:pt>
              </c:strCache>
            </c:strRef>
          </c:tx>
          <c:spPr>
            <a:ln w="28575" cap="rnd">
              <a:solidFill>
                <a:schemeClr val="accent2"/>
              </a:solidFill>
              <a:round/>
            </a:ln>
            <a:effectLst/>
          </c:spPr>
          <c:marker>
            <c:symbol val="none"/>
          </c:marker>
          <c:cat>
            <c:multiLvlStrRef>
              <c:f>Hoja1!$A$7:$A$15</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Hoja1!$D$7:$D$15</c:f>
              <c:numCache>
                <c:formatCode>0.00%</c:formatCode>
                <c:ptCount val="7"/>
                <c:pt idx="0">
                  <c:v>1</c:v>
                </c:pt>
                <c:pt idx="1">
                  <c:v>1.0617715267281307</c:v>
                </c:pt>
                <c:pt idx="2">
                  <c:v>1.00523395975466</c:v>
                </c:pt>
                <c:pt idx="3">
                  <c:v>0.55148799546260596</c:v>
                </c:pt>
                <c:pt idx="4">
                  <c:v>0.61601264908445885</c:v>
                </c:pt>
                <c:pt idx="5">
                  <c:v>0.66932478237032778</c:v>
                </c:pt>
                <c:pt idx="6">
                  <c:v>0.89480269672911872</c:v>
                </c:pt>
              </c:numCache>
            </c:numRef>
          </c:val>
          <c:smooth val="0"/>
          <c:extLst>
            <c:ext xmlns:c16="http://schemas.microsoft.com/office/drawing/2014/chart" uri="{C3380CC4-5D6E-409C-BE32-E72D297353CC}">
              <c16:uniqueId val="{00000001-81D1-4182-A77F-262713729A94}"/>
            </c:ext>
          </c:extLst>
        </c:ser>
        <c:ser>
          <c:idx val="2"/>
          <c:order val="2"/>
          <c:tx>
            <c:strRef>
              <c:f>Hoja1!$F$3:$F$6</c:f>
              <c:strCache>
                <c:ptCount val="1"/>
                <c:pt idx="0">
                  <c:v>33 -- AMERICA - 37 -- AMERICA DEL SUR</c:v>
                </c:pt>
              </c:strCache>
            </c:strRef>
          </c:tx>
          <c:spPr>
            <a:ln w="28575" cap="rnd">
              <a:solidFill>
                <a:schemeClr val="accent3"/>
              </a:solidFill>
              <a:round/>
            </a:ln>
            <a:effectLst/>
          </c:spPr>
          <c:marker>
            <c:symbol val="none"/>
          </c:marker>
          <c:cat>
            <c:multiLvlStrRef>
              <c:f>Hoja1!$A$7:$A$15</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Hoja1!$F$7:$F$15</c:f>
              <c:numCache>
                <c:formatCode>0.00%</c:formatCode>
                <c:ptCount val="7"/>
                <c:pt idx="0">
                  <c:v>1</c:v>
                </c:pt>
                <c:pt idx="1">
                  <c:v>1.0231435998454497</c:v>
                </c:pt>
                <c:pt idx="2">
                  <c:v>1.09895536159235</c:v>
                </c:pt>
                <c:pt idx="3">
                  <c:v>0.65243743877082105</c:v>
                </c:pt>
                <c:pt idx="4">
                  <c:v>0.67440566547500835</c:v>
                </c:pt>
                <c:pt idx="5">
                  <c:v>0.798804687328458</c:v>
                </c:pt>
                <c:pt idx="6">
                  <c:v>0.95991979122361837</c:v>
                </c:pt>
              </c:numCache>
            </c:numRef>
          </c:val>
          <c:smooth val="0"/>
          <c:extLst>
            <c:ext xmlns:c16="http://schemas.microsoft.com/office/drawing/2014/chart" uri="{C3380CC4-5D6E-409C-BE32-E72D297353CC}">
              <c16:uniqueId val="{00000002-81D1-4182-A77F-262713729A94}"/>
            </c:ext>
          </c:extLst>
        </c:ser>
        <c:ser>
          <c:idx val="3"/>
          <c:order val="3"/>
          <c:tx>
            <c:strRef>
              <c:f>Hoja1!$H$3:$H$6</c:f>
              <c:strCache>
                <c:ptCount val="1"/>
                <c:pt idx="0">
                  <c:v>38 -- ASIA - 43 -- LEJANO ORIENTE - CN -- China</c:v>
                </c:pt>
              </c:strCache>
            </c:strRef>
          </c:tx>
          <c:spPr>
            <a:ln w="28575" cap="rnd">
              <a:solidFill>
                <a:schemeClr val="accent4"/>
              </a:solidFill>
              <a:round/>
            </a:ln>
            <a:effectLst/>
          </c:spPr>
          <c:marker>
            <c:symbol val="none"/>
          </c:marker>
          <c:cat>
            <c:multiLvlStrRef>
              <c:f>Hoja1!$A$7:$A$15</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Hoja1!$H$7:$H$15</c:f>
              <c:numCache>
                <c:formatCode>0.00%</c:formatCode>
                <c:ptCount val="7"/>
                <c:pt idx="0">
                  <c:v>1</c:v>
                </c:pt>
                <c:pt idx="1">
                  <c:v>1.0113523727554845</c:v>
                </c:pt>
                <c:pt idx="2">
                  <c:v>1.1151109791636651</c:v>
                </c:pt>
                <c:pt idx="3">
                  <c:v>1.2313744197277667</c:v>
                </c:pt>
                <c:pt idx="4">
                  <c:v>1.1059759891743799</c:v>
                </c:pt>
                <c:pt idx="5">
                  <c:v>1.2658030459966423</c:v>
                </c:pt>
                <c:pt idx="6">
                  <c:v>1.3184528604903865</c:v>
                </c:pt>
              </c:numCache>
            </c:numRef>
          </c:val>
          <c:smooth val="0"/>
          <c:extLst>
            <c:ext xmlns:c16="http://schemas.microsoft.com/office/drawing/2014/chart" uri="{C3380CC4-5D6E-409C-BE32-E72D297353CC}">
              <c16:uniqueId val="{00000003-81D1-4182-A77F-262713729A94}"/>
            </c:ext>
          </c:extLst>
        </c:ser>
        <c:ser>
          <c:idx val="4"/>
          <c:order val="4"/>
          <c:tx>
            <c:strRef>
              <c:f>Hoja1!$I$3:$I$6</c:f>
              <c:strCache>
                <c:ptCount val="1"/>
                <c:pt idx="0">
                  <c:v>38 -- ASIA - 43 -- LEJANO ORIENTE - JP -- Japón</c:v>
                </c:pt>
              </c:strCache>
            </c:strRef>
          </c:tx>
          <c:spPr>
            <a:ln w="28575" cap="rnd">
              <a:solidFill>
                <a:schemeClr val="accent5"/>
              </a:solidFill>
              <a:round/>
            </a:ln>
            <a:effectLst/>
          </c:spPr>
          <c:marker>
            <c:symbol val="none"/>
          </c:marker>
          <c:cat>
            <c:multiLvlStrRef>
              <c:f>Hoja1!$A$7:$A$15</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Hoja1!$I$7:$I$15</c:f>
              <c:numCache>
                <c:formatCode>0.00%</c:formatCode>
                <c:ptCount val="7"/>
                <c:pt idx="0">
                  <c:v>1</c:v>
                </c:pt>
                <c:pt idx="1">
                  <c:v>1.0165891045233335</c:v>
                </c:pt>
                <c:pt idx="2">
                  <c:v>0.90368201812716575</c:v>
                </c:pt>
                <c:pt idx="3">
                  <c:v>0.75486240595523946</c:v>
                </c:pt>
                <c:pt idx="4">
                  <c:v>0.67175667143751283</c:v>
                </c:pt>
                <c:pt idx="5">
                  <c:v>0.80140798770376387</c:v>
                </c:pt>
                <c:pt idx="6">
                  <c:v>1.4200589366711149</c:v>
                </c:pt>
              </c:numCache>
            </c:numRef>
          </c:val>
          <c:smooth val="0"/>
          <c:extLst>
            <c:ext xmlns:c16="http://schemas.microsoft.com/office/drawing/2014/chart" uri="{C3380CC4-5D6E-409C-BE32-E72D297353CC}">
              <c16:uniqueId val="{00000004-81D1-4182-A77F-262713729A94}"/>
            </c:ext>
          </c:extLst>
        </c:ser>
        <c:ser>
          <c:idx val="5"/>
          <c:order val="5"/>
          <c:tx>
            <c:strRef>
              <c:f>Hoja1!$L$3:$L$6</c:f>
              <c:strCache>
                <c:ptCount val="1"/>
                <c:pt idx="0">
                  <c:v>45 -- EUROPA - 46 -- UNION EUROPEA 27</c:v>
                </c:pt>
              </c:strCache>
            </c:strRef>
          </c:tx>
          <c:spPr>
            <a:ln w="28575" cap="rnd">
              <a:solidFill>
                <a:schemeClr val="accent6"/>
              </a:solidFill>
              <a:round/>
            </a:ln>
            <a:effectLst/>
          </c:spPr>
          <c:marker>
            <c:symbol val="none"/>
          </c:marker>
          <c:cat>
            <c:multiLvlStrRef>
              <c:f>Hoja1!$A$7:$A$15</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Hoja1!$L$7:$L$15</c:f>
              <c:numCache>
                <c:formatCode>0.00%</c:formatCode>
                <c:ptCount val="7"/>
                <c:pt idx="0">
                  <c:v>1</c:v>
                </c:pt>
                <c:pt idx="1">
                  <c:v>0.99204552800008861</c:v>
                </c:pt>
                <c:pt idx="2">
                  <c:v>0.87790172154557655</c:v>
                </c:pt>
                <c:pt idx="3">
                  <c:v>0.6066445312099682</c:v>
                </c:pt>
                <c:pt idx="4">
                  <c:v>0.76638801296234949</c:v>
                </c:pt>
                <c:pt idx="5">
                  <c:v>0.99172446439132933</c:v>
                </c:pt>
                <c:pt idx="6">
                  <c:v>1.0054207761979979</c:v>
                </c:pt>
              </c:numCache>
            </c:numRef>
          </c:val>
          <c:smooth val="0"/>
          <c:extLst>
            <c:ext xmlns:c16="http://schemas.microsoft.com/office/drawing/2014/chart" uri="{C3380CC4-5D6E-409C-BE32-E72D297353CC}">
              <c16:uniqueId val="{00000005-81D1-4182-A77F-262713729A94}"/>
            </c:ext>
          </c:extLst>
        </c:ser>
        <c:ser>
          <c:idx val="6"/>
          <c:order val="6"/>
          <c:tx>
            <c:strRef>
              <c:f>Hoja1!$M$3:$M$6</c:f>
              <c:strCache>
                <c:ptCount val="1"/>
                <c:pt idx="0">
                  <c:v>45 -- EUROPA - 49 -- RESTO EUROPA - GB -- Reino Unido</c:v>
                </c:pt>
              </c:strCache>
            </c:strRef>
          </c:tx>
          <c:spPr>
            <a:ln w="28575" cap="rnd">
              <a:solidFill>
                <a:schemeClr val="accent1">
                  <a:lumMod val="60000"/>
                </a:schemeClr>
              </a:solidFill>
              <a:round/>
            </a:ln>
            <a:effectLst/>
          </c:spPr>
          <c:marker>
            <c:symbol val="none"/>
          </c:marker>
          <c:cat>
            <c:multiLvlStrRef>
              <c:f>Hoja1!$A$7:$A$15</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Hoja1!$M$7:$M$15</c:f>
              <c:numCache>
                <c:formatCode>0.00%</c:formatCode>
                <c:ptCount val="7"/>
                <c:pt idx="0">
                  <c:v>1</c:v>
                </c:pt>
                <c:pt idx="1">
                  <c:v>1.0884473673447275</c:v>
                </c:pt>
                <c:pt idx="2">
                  <c:v>1.0021306694433345</c:v>
                </c:pt>
                <c:pt idx="3">
                  <c:v>0.5607882452868187</c:v>
                </c:pt>
                <c:pt idx="4">
                  <c:v>0.69894808445828716</c:v>
                </c:pt>
                <c:pt idx="5">
                  <c:v>0.84232647708188468</c:v>
                </c:pt>
                <c:pt idx="6">
                  <c:v>0.89693927349688463</c:v>
                </c:pt>
              </c:numCache>
            </c:numRef>
          </c:val>
          <c:smooth val="0"/>
          <c:extLst>
            <c:ext xmlns:c16="http://schemas.microsoft.com/office/drawing/2014/chart" uri="{C3380CC4-5D6E-409C-BE32-E72D297353CC}">
              <c16:uniqueId val="{00000006-81D1-4182-A77F-262713729A94}"/>
            </c:ext>
          </c:extLst>
        </c:ser>
        <c:dLbls>
          <c:showLegendKey val="0"/>
          <c:showVal val="0"/>
          <c:showCatName val="0"/>
          <c:showSerName val="0"/>
          <c:showPercent val="0"/>
          <c:showBubbleSize val="0"/>
        </c:dLbls>
        <c:smooth val="0"/>
        <c:axId val="1666263488"/>
        <c:axId val="1225765472"/>
      </c:lineChart>
      <c:catAx>
        <c:axId val="166626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225765472"/>
        <c:crosses val="autoZero"/>
        <c:auto val="1"/>
        <c:lblAlgn val="ctr"/>
        <c:lblOffset val="100"/>
        <c:noMultiLvlLbl val="0"/>
      </c:catAx>
      <c:valAx>
        <c:axId val="12257654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666263488"/>
        <c:crosses val="autoZero"/>
        <c:crossBetween val="between"/>
      </c:valAx>
      <c:spPr>
        <a:noFill/>
        <a:ln>
          <a:noFill/>
        </a:ln>
        <a:effectLst/>
      </c:spPr>
    </c:plotArea>
    <c:legend>
      <c:legendPos val="r"/>
      <c:layout>
        <c:manualLayout>
          <c:xMode val="edge"/>
          <c:yMode val="edge"/>
          <c:x val="0.6547220180049127"/>
          <c:y val="6.1251639247174798E-2"/>
          <c:w val="0.33333322882980609"/>
          <c:h val="0.835143044811691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[EUSTAT.xlsx]2020 por sector!Tabla dinámica1</c:name>
    <c:fmtId val="-1"/>
  </c:pivotSource>
  <c:chart>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'2020 por sector'!$B$3:$B$4</c:f>
              <c:strCache>
                <c:ptCount val="1"/>
                <c:pt idx="0">
                  <c:v>1 -- Agroalimentarios</c:v>
                </c:pt>
              </c:strCache>
            </c:strRef>
          </c:tx>
          <c:spPr>
            <a:ln w="28575" cap="rnd">
              <a:solidFill>
                <a:schemeClr val="accent1"/>
              </a:solidFill>
              <a:round/>
            </a:ln>
            <a:effectLst/>
          </c:spPr>
          <c:marker>
            <c:symbol val="none"/>
          </c:marker>
          <c:cat>
            <c:multiLvlStrRef>
              <c:f>'2020 por sector'!$A$5:$A$13</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'2020 por sector'!$B$5:$B$13</c:f>
              <c:numCache>
                <c:formatCode>0.00%</c:formatCode>
                <c:ptCount val="7"/>
                <c:pt idx="0">
                  <c:v>1</c:v>
                </c:pt>
                <c:pt idx="1">
                  <c:v>0.98244529381728274</c:v>
                </c:pt>
                <c:pt idx="2">
                  <c:v>1.0998271240775706</c:v>
                </c:pt>
                <c:pt idx="3">
                  <c:v>1.0178663667704109</c:v>
                </c:pt>
                <c:pt idx="4">
                  <c:v>0.97152935331612023</c:v>
                </c:pt>
                <c:pt idx="5">
                  <c:v>0.96448500919026536</c:v>
                </c:pt>
                <c:pt idx="6">
                  <c:v>0.92930938004999974</c:v>
                </c:pt>
              </c:numCache>
            </c:numRef>
          </c:val>
          <c:smooth val="0"/>
          <c:extLst>
            <c:ext xmlns:c16="http://schemas.microsoft.com/office/drawing/2014/chart" uri="{C3380CC4-5D6E-409C-BE32-E72D297353CC}">
              <c16:uniqueId val="{00000000-F044-4823-A9E3-7A3F7440B33B}"/>
            </c:ext>
          </c:extLst>
        </c:ser>
        <c:ser>
          <c:idx val="1"/>
          <c:order val="1"/>
          <c:tx>
            <c:strRef>
              <c:f>'2020 por sector'!$C$3:$C$4</c:f>
              <c:strCache>
                <c:ptCount val="1"/>
                <c:pt idx="0">
                  <c:v>2 -- Bebidas</c:v>
                </c:pt>
              </c:strCache>
            </c:strRef>
          </c:tx>
          <c:spPr>
            <a:ln w="28575" cap="rnd">
              <a:solidFill>
                <a:schemeClr val="accent2"/>
              </a:solidFill>
              <a:round/>
            </a:ln>
            <a:effectLst/>
          </c:spPr>
          <c:marker>
            <c:symbol val="none"/>
          </c:marker>
          <c:cat>
            <c:multiLvlStrRef>
              <c:f>'2020 por sector'!$A$5:$A$13</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'2020 por sector'!$C$5:$C$13</c:f>
              <c:numCache>
                <c:formatCode>0.00%</c:formatCode>
                <c:ptCount val="7"/>
                <c:pt idx="0">
                  <c:v>1</c:v>
                </c:pt>
                <c:pt idx="1">
                  <c:v>1.0037730212073301</c:v>
                </c:pt>
                <c:pt idx="2">
                  <c:v>1.0955048051871776</c:v>
                </c:pt>
                <c:pt idx="3">
                  <c:v>0.95869582529492048</c:v>
                </c:pt>
                <c:pt idx="4">
                  <c:v>0.99204366459614091</c:v>
                </c:pt>
                <c:pt idx="5">
                  <c:v>1.1858738009151728</c:v>
                </c:pt>
                <c:pt idx="6">
                  <c:v>1.336903233688532</c:v>
                </c:pt>
              </c:numCache>
            </c:numRef>
          </c:val>
          <c:smooth val="0"/>
          <c:extLst>
            <c:ext xmlns:c16="http://schemas.microsoft.com/office/drawing/2014/chart" uri="{C3380CC4-5D6E-409C-BE32-E72D297353CC}">
              <c16:uniqueId val="{00000001-F044-4823-A9E3-7A3F7440B33B}"/>
            </c:ext>
          </c:extLst>
        </c:ser>
        <c:ser>
          <c:idx val="2"/>
          <c:order val="2"/>
          <c:tx>
            <c:strRef>
              <c:f>'2020 por sector'!$D$3:$D$4</c:f>
              <c:strCache>
                <c:ptCount val="1"/>
                <c:pt idx="0">
                  <c:v>3 -- Bienes de consumo</c:v>
                </c:pt>
              </c:strCache>
            </c:strRef>
          </c:tx>
          <c:spPr>
            <a:ln w="28575" cap="rnd">
              <a:solidFill>
                <a:schemeClr val="accent3"/>
              </a:solidFill>
              <a:round/>
            </a:ln>
            <a:effectLst/>
          </c:spPr>
          <c:marker>
            <c:symbol val="none"/>
          </c:marker>
          <c:cat>
            <c:multiLvlStrRef>
              <c:f>'2020 por sector'!$A$5:$A$13</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'2020 por sector'!$D$5:$D$13</c:f>
              <c:numCache>
                <c:formatCode>0.00%</c:formatCode>
                <c:ptCount val="7"/>
                <c:pt idx="0">
                  <c:v>1</c:v>
                </c:pt>
                <c:pt idx="1">
                  <c:v>1.0176628183626253</c:v>
                </c:pt>
                <c:pt idx="2">
                  <c:v>0.79360633219906973</c:v>
                </c:pt>
                <c:pt idx="3">
                  <c:v>0.45131840787011646</c:v>
                </c:pt>
                <c:pt idx="4">
                  <c:v>0.64491515110193964</c:v>
                </c:pt>
                <c:pt idx="5">
                  <c:v>0.98014080973983297</c:v>
                </c:pt>
                <c:pt idx="6">
                  <c:v>1.0075812047181809</c:v>
                </c:pt>
              </c:numCache>
            </c:numRef>
          </c:val>
          <c:smooth val="0"/>
          <c:extLst>
            <c:ext xmlns:c16="http://schemas.microsoft.com/office/drawing/2014/chart" uri="{C3380CC4-5D6E-409C-BE32-E72D297353CC}">
              <c16:uniqueId val="{00000002-F044-4823-A9E3-7A3F7440B33B}"/>
            </c:ext>
          </c:extLst>
        </c:ser>
        <c:ser>
          <c:idx val="3"/>
          <c:order val="3"/>
          <c:tx>
            <c:strRef>
              <c:f>'2020 por sector'!$E$3:$E$4</c:f>
              <c:strCache>
                <c:ptCount val="1"/>
                <c:pt idx="0">
                  <c:v>4 -- Productos industriales y tecnología</c:v>
                </c:pt>
              </c:strCache>
            </c:strRef>
          </c:tx>
          <c:spPr>
            <a:ln w="28575" cap="rnd">
              <a:solidFill>
                <a:schemeClr val="accent4"/>
              </a:solidFill>
              <a:round/>
            </a:ln>
            <a:effectLst/>
          </c:spPr>
          <c:marker>
            <c:symbol val="none"/>
          </c:marker>
          <c:cat>
            <c:multiLvlStrRef>
              <c:f>'2020 por sector'!$A$5:$A$13</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'2020 por sector'!$E$5:$E$13</c:f>
              <c:numCache>
                <c:formatCode>0.00%</c:formatCode>
                <c:ptCount val="7"/>
                <c:pt idx="0">
                  <c:v>1</c:v>
                </c:pt>
                <c:pt idx="1">
                  <c:v>1.0552135864448686</c:v>
                </c:pt>
                <c:pt idx="2">
                  <c:v>0.92360966449614379</c:v>
                </c:pt>
                <c:pt idx="3">
                  <c:v>0.58496342076873187</c:v>
                </c:pt>
                <c:pt idx="4">
                  <c:v>0.71679142887221636</c:v>
                </c:pt>
                <c:pt idx="5">
                  <c:v>0.97660319130384199</c:v>
                </c:pt>
                <c:pt idx="6">
                  <c:v>1.0243948886409158</c:v>
                </c:pt>
              </c:numCache>
            </c:numRef>
          </c:val>
          <c:smooth val="0"/>
          <c:extLst>
            <c:ext xmlns:c16="http://schemas.microsoft.com/office/drawing/2014/chart" uri="{C3380CC4-5D6E-409C-BE32-E72D297353CC}">
              <c16:uniqueId val="{00000003-F044-4823-A9E3-7A3F7440B33B}"/>
            </c:ext>
          </c:extLst>
        </c:ser>
        <c:dLbls>
          <c:showLegendKey val="0"/>
          <c:showVal val="0"/>
          <c:showCatName val="0"/>
          <c:showSerName val="0"/>
          <c:showPercent val="0"/>
          <c:showBubbleSize val="0"/>
        </c:dLbls>
        <c:smooth val="0"/>
        <c:axId val="728485184"/>
        <c:axId val="725527696"/>
      </c:lineChart>
      <c:catAx>
        <c:axId val="72848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25527696"/>
        <c:crosses val="autoZero"/>
        <c:auto val="1"/>
        <c:lblAlgn val="ctr"/>
        <c:lblOffset val="100"/>
        <c:noMultiLvlLbl val="0"/>
      </c:catAx>
      <c:valAx>
        <c:axId val="72552769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2848518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[EEEE_CONEXION_POR_DEFECTO-2.xlsx]Hoja1!Tabla dinámica1</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dirty="0"/>
              <a:t>2020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Hoja1!$B$3</c:f>
              <c:strCache>
                <c:ptCount val="1"/>
                <c:pt idx="0">
                  <c:v>Total</c:v>
                </c:pt>
              </c:strCache>
            </c:strRef>
          </c:tx>
          <c:spPr>
            <a:ln w="28575" cap="rnd">
              <a:solidFill>
                <a:schemeClr val="accent1"/>
              </a:solidFill>
              <a:round/>
            </a:ln>
            <a:effectLst/>
          </c:spPr>
          <c:marker>
            <c:symbol val="none"/>
          </c:marker>
          <c:cat>
            <c:multiLvlStrRef>
              <c:f>Hoja1!$A$4:$A$12</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Hoja1!$B$4:$B$12</c:f>
              <c:numCache>
                <c:formatCode>0.00%</c:formatCode>
                <c:ptCount val="7"/>
                <c:pt idx="0">
                  <c:v>1</c:v>
                </c:pt>
                <c:pt idx="1">
                  <c:v>1.0367278130684361</c:v>
                </c:pt>
                <c:pt idx="2">
                  <c:v>0.94066142163214417</c:v>
                </c:pt>
                <c:pt idx="3">
                  <c:v>0.65000954984418968</c:v>
                </c:pt>
                <c:pt idx="4">
                  <c:v>0.75682893938881413</c:v>
                </c:pt>
                <c:pt idx="5">
                  <c:v>0.9782891649912443</c:v>
                </c:pt>
                <c:pt idx="6">
                  <c:v>1.010502131491988</c:v>
                </c:pt>
              </c:numCache>
            </c:numRef>
          </c:val>
          <c:smooth val="0"/>
          <c:extLst>
            <c:ext xmlns:c16="http://schemas.microsoft.com/office/drawing/2014/chart" uri="{C3380CC4-5D6E-409C-BE32-E72D297353CC}">
              <c16:uniqueId val="{00000000-84AF-4DF0-AC4E-E20A2FD59156}"/>
            </c:ext>
          </c:extLst>
        </c:ser>
        <c:dLbls>
          <c:showLegendKey val="0"/>
          <c:showVal val="0"/>
          <c:showCatName val="0"/>
          <c:showSerName val="0"/>
          <c:showPercent val="0"/>
          <c:showBubbleSize val="0"/>
        </c:dLbls>
        <c:smooth val="0"/>
        <c:axId val="1201776144"/>
        <c:axId val="1031294720"/>
      </c:lineChart>
      <c:catAx>
        <c:axId val="1201776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031294720"/>
        <c:crosses val="autoZero"/>
        <c:auto val="1"/>
        <c:lblAlgn val="ctr"/>
        <c:lblOffset val="100"/>
        <c:noMultiLvlLbl val="0"/>
      </c:catAx>
      <c:valAx>
        <c:axId val="103129472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20177614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[EEEE_CONEXION_POR_DEFECTO-1.xlsx]Hoja1!Tabla dinámica1</c:name>
    <c:fmtId val="-1"/>
  </c:pivotSource>
  <c:chart>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Hoja1!$B$3:$B$4</c:f>
              <c:strCache>
                <c:ptCount val="1"/>
                <c:pt idx="0">
                  <c:v>Exportación</c:v>
                </c:pt>
              </c:strCache>
            </c:strRef>
          </c:tx>
          <c:spPr>
            <a:ln w="28575" cap="rnd">
              <a:solidFill>
                <a:schemeClr val="accent1"/>
              </a:solidFill>
              <a:round/>
            </a:ln>
            <a:effectLst/>
          </c:spPr>
          <c:marker>
            <c:symbol val="none"/>
          </c:marker>
          <c:cat>
            <c:multiLvlStrRef>
              <c:f>Hoja1!$A$5:$A$13</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Hoja1!$B$5:$B$13</c:f>
              <c:numCache>
                <c:formatCode>0.00%</c:formatCode>
                <c:ptCount val="7"/>
                <c:pt idx="0">
                  <c:v>1</c:v>
                </c:pt>
                <c:pt idx="1">
                  <c:v>1.0367278130684361</c:v>
                </c:pt>
                <c:pt idx="2">
                  <c:v>0.94066142163214417</c:v>
                </c:pt>
                <c:pt idx="3">
                  <c:v>0.65000954984418968</c:v>
                </c:pt>
                <c:pt idx="4">
                  <c:v>0.75682893938881413</c:v>
                </c:pt>
                <c:pt idx="5">
                  <c:v>0.9782891649912443</c:v>
                </c:pt>
                <c:pt idx="6">
                  <c:v>1.010502131491988</c:v>
                </c:pt>
              </c:numCache>
            </c:numRef>
          </c:val>
          <c:smooth val="0"/>
          <c:extLst>
            <c:ext xmlns:c16="http://schemas.microsoft.com/office/drawing/2014/chart" uri="{C3380CC4-5D6E-409C-BE32-E72D297353CC}">
              <c16:uniqueId val="{00000000-D908-40C6-8A62-5A9A3A93F18A}"/>
            </c:ext>
          </c:extLst>
        </c:ser>
        <c:ser>
          <c:idx val="1"/>
          <c:order val="1"/>
          <c:tx>
            <c:strRef>
              <c:f>Hoja1!$C$3:$C$4</c:f>
              <c:strCache>
                <c:ptCount val="1"/>
                <c:pt idx="0">
                  <c:v>Importación</c:v>
                </c:pt>
              </c:strCache>
            </c:strRef>
          </c:tx>
          <c:spPr>
            <a:ln w="28575" cap="rnd">
              <a:solidFill>
                <a:schemeClr val="accent2"/>
              </a:solidFill>
              <a:round/>
            </a:ln>
            <a:effectLst/>
          </c:spPr>
          <c:marker>
            <c:symbol val="none"/>
          </c:marker>
          <c:cat>
            <c:multiLvlStrRef>
              <c:f>Hoja1!$A$5:$A$13</c:f>
              <c:multiLvlStrCache>
                <c:ptCount val="7"/>
                <c:lvl>
                  <c:pt idx="0">
                    <c:v>Enero</c:v>
                  </c:pt>
                  <c:pt idx="1">
                    <c:v>Febrero</c:v>
                  </c:pt>
                  <c:pt idx="2">
                    <c:v>Marzo</c:v>
                  </c:pt>
                  <c:pt idx="3">
                    <c:v>Abril</c:v>
                  </c:pt>
                  <c:pt idx="4">
                    <c:v>Mayo</c:v>
                  </c:pt>
                  <c:pt idx="5">
                    <c:v>Junio</c:v>
                  </c:pt>
                  <c:pt idx="6">
                    <c:v>Julio</c:v>
                  </c:pt>
                </c:lvl>
                <c:lvl>
                  <c:pt idx="0">
                    <c:v>2020</c:v>
                  </c:pt>
                </c:lvl>
              </c:multiLvlStrCache>
            </c:multiLvlStrRef>
          </c:cat>
          <c:val>
            <c:numRef>
              <c:f>Hoja1!$C$5:$C$13</c:f>
              <c:numCache>
                <c:formatCode>0.00%</c:formatCode>
                <c:ptCount val="7"/>
                <c:pt idx="0">
                  <c:v>1</c:v>
                </c:pt>
                <c:pt idx="1">
                  <c:v>0.97972198336286465</c:v>
                </c:pt>
                <c:pt idx="2">
                  <c:v>0.89326827996171843</c:v>
                </c:pt>
                <c:pt idx="3">
                  <c:v>0.6214421870205723</c:v>
                </c:pt>
                <c:pt idx="4">
                  <c:v>0.65255142547563816</c:v>
                </c:pt>
                <c:pt idx="5">
                  <c:v>0.79393417601724292</c:v>
                </c:pt>
                <c:pt idx="6">
                  <c:v>0.88900139195750161</c:v>
                </c:pt>
              </c:numCache>
            </c:numRef>
          </c:val>
          <c:smooth val="0"/>
          <c:extLst>
            <c:ext xmlns:c16="http://schemas.microsoft.com/office/drawing/2014/chart" uri="{C3380CC4-5D6E-409C-BE32-E72D297353CC}">
              <c16:uniqueId val="{00000001-D908-40C6-8A62-5A9A3A93F18A}"/>
            </c:ext>
          </c:extLst>
        </c:ser>
        <c:dLbls>
          <c:showLegendKey val="0"/>
          <c:showVal val="0"/>
          <c:showCatName val="0"/>
          <c:showSerName val="0"/>
          <c:showPercent val="0"/>
          <c:showBubbleSize val="0"/>
        </c:dLbls>
        <c:smooth val="0"/>
        <c:axId val="1727385519"/>
        <c:axId val="1272977071"/>
      </c:lineChart>
      <c:catAx>
        <c:axId val="1727385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272977071"/>
        <c:crosses val="autoZero"/>
        <c:auto val="1"/>
        <c:lblAlgn val="ctr"/>
        <c:lblOffset val="100"/>
        <c:noMultiLvlLbl val="0"/>
      </c:catAx>
      <c:valAx>
        <c:axId val="127297707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72738551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[EEEE_CONEXION_POR_DEFECTO-2.xlsx]Meses 2019!Tabla dinámica1</c:name>
    <c:fmtId val="-1"/>
  </c:pivotSource>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'Meses 2019'!$B$3</c:f>
              <c:strCache>
                <c:ptCount val="1"/>
                <c:pt idx="0">
                  <c:v>Total</c:v>
                </c:pt>
              </c:strCache>
            </c:strRef>
          </c:tx>
          <c:spPr>
            <a:ln w="28575" cap="rnd">
              <a:solidFill>
                <a:schemeClr val="accent1"/>
              </a:solidFill>
              <a:round/>
            </a:ln>
            <a:effectLst/>
          </c:spPr>
          <c:marker>
            <c:symbol val="none"/>
          </c:marker>
          <c:cat>
            <c:multiLvlStrRef>
              <c:f>'Meses 2019'!$A$4:$A$17</c:f>
              <c:multiLvlStrCache>
                <c:ptCount val="12"/>
                <c:lvl>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lvl>
                <c:lvl>
                  <c:pt idx="0">
                    <c:v>2019</c:v>
                  </c:pt>
                </c:lvl>
              </c:multiLvlStrCache>
            </c:multiLvlStrRef>
          </c:cat>
          <c:val>
            <c:numRef>
              <c:f>'Meses 2019'!$B$4:$B$17</c:f>
              <c:numCache>
                <c:formatCode>0.00%</c:formatCode>
                <c:ptCount val="12"/>
                <c:pt idx="0">
                  <c:v>1</c:v>
                </c:pt>
                <c:pt idx="1">
                  <c:v>1.0219085027556276</c:v>
                </c:pt>
                <c:pt idx="2">
                  <c:v>1.130692624803747</c:v>
                </c:pt>
                <c:pt idx="3">
                  <c:v>1.0994098592425268</c:v>
                </c:pt>
                <c:pt idx="4">
                  <c:v>1.1849561523718821</c:v>
                </c:pt>
                <c:pt idx="5">
                  <c:v>1.1071378802135285</c:v>
                </c:pt>
                <c:pt idx="6">
                  <c:v>1.1225912597788241</c:v>
                </c:pt>
                <c:pt idx="7">
                  <c:v>0.86286159536664264</c:v>
                </c:pt>
                <c:pt idx="8">
                  <c:v>1.0418821452655416</c:v>
                </c:pt>
                <c:pt idx="9">
                  <c:v>1.1924967821963688</c:v>
                </c:pt>
                <c:pt idx="10">
                  <c:v>1.1125853993347676</c:v>
                </c:pt>
                <c:pt idx="11">
                  <c:v>1.0018196396362522</c:v>
                </c:pt>
              </c:numCache>
            </c:numRef>
          </c:val>
          <c:smooth val="0"/>
          <c:extLst>
            <c:ext xmlns:c16="http://schemas.microsoft.com/office/drawing/2014/chart" uri="{C3380CC4-5D6E-409C-BE32-E72D297353CC}">
              <c16:uniqueId val="{00000000-268E-4B4B-BF02-B37FE4E4F804}"/>
            </c:ext>
          </c:extLst>
        </c:ser>
        <c:dLbls>
          <c:showLegendKey val="0"/>
          <c:showVal val="0"/>
          <c:showCatName val="0"/>
          <c:showSerName val="0"/>
          <c:showPercent val="0"/>
          <c:showBubbleSize val="0"/>
        </c:dLbls>
        <c:smooth val="0"/>
        <c:axId val="879462240"/>
        <c:axId val="1031290976"/>
      </c:lineChart>
      <c:catAx>
        <c:axId val="87946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031290976"/>
        <c:crosses val="autoZero"/>
        <c:auto val="1"/>
        <c:lblAlgn val="ctr"/>
        <c:lblOffset val="100"/>
        <c:noMultiLvlLbl val="0"/>
      </c:catAx>
      <c:valAx>
        <c:axId val="10312909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8794622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10">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800" b="1"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310">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800" b="1"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D240AE-5082-4A8A-94DC-53037A641FC0}" type="datetimeFigureOut">
              <a:rPr lang="es-ES" smtClean="0"/>
              <a:t>10/10/2020</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B1A12F-7A72-43A0-908D-6551C8C33F53}" type="slidenum">
              <a:rPr lang="es-ES" smtClean="0"/>
              <a:t>‹Nº›</a:t>
            </a:fld>
            <a:endParaRPr lang="es-ES"/>
          </a:p>
        </p:txBody>
      </p:sp>
    </p:spTree>
    <p:extLst>
      <p:ext uri="{BB962C8B-B14F-4D97-AF65-F5344CB8AC3E}">
        <p14:creationId xmlns:p14="http://schemas.microsoft.com/office/powerpoint/2010/main" val="2592479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08397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96319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8152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0443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26539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66865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17396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79063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69672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71470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5126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05132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29082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34632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4206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149439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73119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541717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18383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71084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62500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16452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210907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191766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951477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12784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97818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171340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549182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929284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99982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113457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766450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409035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194497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731714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484362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483798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115595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225960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88236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89299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67111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28A144-E40E-48E4-8074-79B51FE659F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8D956D7-5B6D-47D5-BB5A-ED2043C859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7813D-D57D-4CA2-A79A-3D54FB27B331}"/>
              </a:ext>
            </a:extLst>
          </p:cNvPr>
          <p:cNvSpPr>
            <a:spLocks noGrp="1"/>
          </p:cNvSpPr>
          <p:nvPr>
            <p:ph type="dt" sz="half" idx="10"/>
          </p:nvPr>
        </p:nvSpPr>
        <p:spPr/>
        <p:txBody>
          <a:bodyPr/>
          <a:lstStyle/>
          <a:p>
            <a:fld id="{64EA2543-C978-4609-B1B2-62A464FE0807}" type="datetimeFigureOut">
              <a:rPr lang="es-ES" smtClean="0"/>
              <a:t>10/10/2020</a:t>
            </a:fld>
            <a:endParaRPr lang="es-ES"/>
          </a:p>
        </p:txBody>
      </p:sp>
      <p:sp>
        <p:nvSpPr>
          <p:cNvPr id="5" name="Marcador de pie de página 4">
            <a:extLst>
              <a:ext uri="{FF2B5EF4-FFF2-40B4-BE49-F238E27FC236}">
                <a16:creationId xmlns:a16="http://schemas.microsoft.com/office/drawing/2014/main" id="{AF265D01-93B1-4FA6-A714-4F6950128C8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4468886-96D8-47EF-A81B-D58F65EC03B4}"/>
              </a:ext>
            </a:extLst>
          </p:cNvPr>
          <p:cNvSpPr>
            <a:spLocks noGrp="1"/>
          </p:cNvSpPr>
          <p:nvPr>
            <p:ph type="sldNum" sz="quarter" idx="12"/>
          </p:nvPr>
        </p:nvSpPr>
        <p:spPr/>
        <p:txBody>
          <a:bodyPr/>
          <a:lstStyle/>
          <a:p>
            <a:fld id="{0601E2A6-4025-4363-AC13-9FED21E234EB}" type="slidenum">
              <a:rPr lang="es-ES" smtClean="0"/>
              <a:t>‹Nº›</a:t>
            </a:fld>
            <a:endParaRPr lang="es-ES"/>
          </a:p>
        </p:txBody>
      </p:sp>
    </p:spTree>
    <p:extLst>
      <p:ext uri="{BB962C8B-B14F-4D97-AF65-F5344CB8AC3E}">
        <p14:creationId xmlns:p14="http://schemas.microsoft.com/office/powerpoint/2010/main" val="3266073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220DF1-6F7F-4C92-A930-B842865BE35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DDF2AF2-C90D-4CF0-A738-642B200E38F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79C1685-2112-4D22-8B29-8EAC88CF7FE4}"/>
              </a:ext>
            </a:extLst>
          </p:cNvPr>
          <p:cNvSpPr>
            <a:spLocks noGrp="1"/>
          </p:cNvSpPr>
          <p:nvPr>
            <p:ph type="dt" sz="half" idx="10"/>
          </p:nvPr>
        </p:nvSpPr>
        <p:spPr/>
        <p:txBody>
          <a:bodyPr/>
          <a:lstStyle/>
          <a:p>
            <a:fld id="{64EA2543-C978-4609-B1B2-62A464FE0807}" type="datetimeFigureOut">
              <a:rPr lang="es-ES" smtClean="0"/>
              <a:t>10/10/2020</a:t>
            </a:fld>
            <a:endParaRPr lang="es-ES"/>
          </a:p>
        </p:txBody>
      </p:sp>
      <p:sp>
        <p:nvSpPr>
          <p:cNvPr id="5" name="Marcador de pie de página 4">
            <a:extLst>
              <a:ext uri="{FF2B5EF4-FFF2-40B4-BE49-F238E27FC236}">
                <a16:creationId xmlns:a16="http://schemas.microsoft.com/office/drawing/2014/main" id="{C7923752-D113-47BB-A1EF-E71EAFF32B0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47811F2-3831-4DF6-BF02-D50E950DA4D3}"/>
              </a:ext>
            </a:extLst>
          </p:cNvPr>
          <p:cNvSpPr>
            <a:spLocks noGrp="1"/>
          </p:cNvSpPr>
          <p:nvPr>
            <p:ph type="sldNum" sz="quarter" idx="12"/>
          </p:nvPr>
        </p:nvSpPr>
        <p:spPr/>
        <p:txBody>
          <a:bodyPr/>
          <a:lstStyle/>
          <a:p>
            <a:fld id="{0601E2A6-4025-4363-AC13-9FED21E234EB}" type="slidenum">
              <a:rPr lang="es-ES" smtClean="0"/>
              <a:t>‹Nº›</a:t>
            </a:fld>
            <a:endParaRPr lang="es-ES"/>
          </a:p>
        </p:txBody>
      </p:sp>
    </p:spTree>
    <p:extLst>
      <p:ext uri="{BB962C8B-B14F-4D97-AF65-F5344CB8AC3E}">
        <p14:creationId xmlns:p14="http://schemas.microsoft.com/office/powerpoint/2010/main" val="3427791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0812D4-0D81-4A5B-94D5-3567D308706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8E70877B-0232-4F7A-9F7E-292F4BB47A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16EEE35-2F4F-47EC-9BBE-3AFE1BDA419D}"/>
              </a:ext>
            </a:extLst>
          </p:cNvPr>
          <p:cNvSpPr>
            <a:spLocks noGrp="1"/>
          </p:cNvSpPr>
          <p:nvPr>
            <p:ph type="dt" sz="half" idx="10"/>
          </p:nvPr>
        </p:nvSpPr>
        <p:spPr/>
        <p:txBody>
          <a:bodyPr/>
          <a:lstStyle/>
          <a:p>
            <a:fld id="{64EA2543-C978-4609-B1B2-62A464FE0807}" type="datetimeFigureOut">
              <a:rPr lang="es-ES" smtClean="0"/>
              <a:t>10/10/2020</a:t>
            </a:fld>
            <a:endParaRPr lang="es-ES"/>
          </a:p>
        </p:txBody>
      </p:sp>
      <p:sp>
        <p:nvSpPr>
          <p:cNvPr id="5" name="Marcador de pie de página 4">
            <a:extLst>
              <a:ext uri="{FF2B5EF4-FFF2-40B4-BE49-F238E27FC236}">
                <a16:creationId xmlns:a16="http://schemas.microsoft.com/office/drawing/2014/main" id="{152E8745-C3A7-4EF2-B7DF-F1102CAAD55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BDD9445-431C-4299-96FF-0BF0A09F0B63}"/>
              </a:ext>
            </a:extLst>
          </p:cNvPr>
          <p:cNvSpPr>
            <a:spLocks noGrp="1"/>
          </p:cNvSpPr>
          <p:nvPr>
            <p:ph type="sldNum" sz="quarter" idx="12"/>
          </p:nvPr>
        </p:nvSpPr>
        <p:spPr/>
        <p:txBody>
          <a:bodyPr/>
          <a:lstStyle/>
          <a:p>
            <a:fld id="{0601E2A6-4025-4363-AC13-9FED21E234EB}" type="slidenum">
              <a:rPr lang="es-ES" smtClean="0"/>
              <a:t>‹Nº›</a:t>
            </a:fld>
            <a:endParaRPr lang="es-ES"/>
          </a:p>
        </p:txBody>
      </p:sp>
    </p:spTree>
    <p:extLst>
      <p:ext uri="{BB962C8B-B14F-4D97-AF65-F5344CB8AC3E}">
        <p14:creationId xmlns:p14="http://schemas.microsoft.com/office/powerpoint/2010/main" val="3000957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ED17E3-0312-4066-BD51-67D3BE13B53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40238F-0267-4B79-8181-E33C439D73C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E546F4A-0FD0-4B35-AD62-E4C7F6CBA06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46E72B0-322D-4E77-8658-9106538321E6}"/>
              </a:ext>
            </a:extLst>
          </p:cNvPr>
          <p:cNvSpPr>
            <a:spLocks noGrp="1"/>
          </p:cNvSpPr>
          <p:nvPr>
            <p:ph type="dt" sz="half" idx="10"/>
          </p:nvPr>
        </p:nvSpPr>
        <p:spPr/>
        <p:txBody>
          <a:bodyPr/>
          <a:lstStyle/>
          <a:p>
            <a:fld id="{64EA2543-C978-4609-B1B2-62A464FE0807}" type="datetimeFigureOut">
              <a:rPr lang="es-ES" smtClean="0"/>
              <a:t>10/10/2020</a:t>
            </a:fld>
            <a:endParaRPr lang="es-ES"/>
          </a:p>
        </p:txBody>
      </p:sp>
      <p:sp>
        <p:nvSpPr>
          <p:cNvPr id="6" name="Marcador de pie de página 5">
            <a:extLst>
              <a:ext uri="{FF2B5EF4-FFF2-40B4-BE49-F238E27FC236}">
                <a16:creationId xmlns:a16="http://schemas.microsoft.com/office/drawing/2014/main" id="{6071AAE3-BF53-4EF7-8B83-CE24B3BDBC7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064A40C-89F6-4444-922D-FC459930C777}"/>
              </a:ext>
            </a:extLst>
          </p:cNvPr>
          <p:cNvSpPr>
            <a:spLocks noGrp="1"/>
          </p:cNvSpPr>
          <p:nvPr>
            <p:ph type="sldNum" sz="quarter" idx="12"/>
          </p:nvPr>
        </p:nvSpPr>
        <p:spPr/>
        <p:txBody>
          <a:bodyPr/>
          <a:lstStyle/>
          <a:p>
            <a:fld id="{0601E2A6-4025-4363-AC13-9FED21E234EB}" type="slidenum">
              <a:rPr lang="es-ES" smtClean="0"/>
              <a:t>‹Nº›</a:t>
            </a:fld>
            <a:endParaRPr lang="es-ES"/>
          </a:p>
        </p:txBody>
      </p:sp>
    </p:spTree>
    <p:extLst>
      <p:ext uri="{BB962C8B-B14F-4D97-AF65-F5344CB8AC3E}">
        <p14:creationId xmlns:p14="http://schemas.microsoft.com/office/powerpoint/2010/main" val="1113088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005FCF-F692-4C9C-B267-131D3EEB5C4A}"/>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F77AA8E-7E18-4E60-8FCD-817700D826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83136BD-78F3-4CE9-A5B2-6FD0105946E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1EC3AF0-85A9-41C2-AA1F-1F7C0C5FA7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89C24DF-2BFC-4EC2-97B8-5F3792EB9C7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4C386A1-3F5A-4348-B015-768BCD04CE9D}"/>
              </a:ext>
            </a:extLst>
          </p:cNvPr>
          <p:cNvSpPr>
            <a:spLocks noGrp="1"/>
          </p:cNvSpPr>
          <p:nvPr>
            <p:ph type="dt" sz="half" idx="10"/>
          </p:nvPr>
        </p:nvSpPr>
        <p:spPr/>
        <p:txBody>
          <a:bodyPr/>
          <a:lstStyle/>
          <a:p>
            <a:fld id="{64EA2543-C978-4609-B1B2-62A464FE0807}" type="datetimeFigureOut">
              <a:rPr lang="es-ES" smtClean="0"/>
              <a:t>10/10/2020</a:t>
            </a:fld>
            <a:endParaRPr lang="es-ES"/>
          </a:p>
        </p:txBody>
      </p:sp>
      <p:sp>
        <p:nvSpPr>
          <p:cNvPr id="8" name="Marcador de pie de página 7">
            <a:extLst>
              <a:ext uri="{FF2B5EF4-FFF2-40B4-BE49-F238E27FC236}">
                <a16:creationId xmlns:a16="http://schemas.microsoft.com/office/drawing/2014/main" id="{D9D74880-9E78-4E31-816D-E2B58E40B4F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F5D0AEC7-0893-4B04-ADC1-CACAB8804C9C}"/>
              </a:ext>
            </a:extLst>
          </p:cNvPr>
          <p:cNvSpPr>
            <a:spLocks noGrp="1"/>
          </p:cNvSpPr>
          <p:nvPr>
            <p:ph type="sldNum" sz="quarter" idx="12"/>
          </p:nvPr>
        </p:nvSpPr>
        <p:spPr/>
        <p:txBody>
          <a:bodyPr/>
          <a:lstStyle/>
          <a:p>
            <a:fld id="{0601E2A6-4025-4363-AC13-9FED21E234EB}" type="slidenum">
              <a:rPr lang="es-ES" smtClean="0"/>
              <a:t>‹Nº›</a:t>
            </a:fld>
            <a:endParaRPr lang="es-ES"/>
          </a:p>
        </p:txBody>
      </p:sp>
    </p:spTree>
    <p:extLst>
      <p:ext uri="{BB962C8B-B14F-4D97-AF65-F5344CB8AC3E}">
        <p14:creationId xmlns:p14="http://schemas.microsoft.com/office/powerpoint/2010/main" val="423925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F1F9F7-CC74-43C4-9357-731376FEE1D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29244FB-F8D3-406A-B281-D1BEDE9E9B94}"/>
              </a:ext>
            </a:extLst>
          </p:cNvPr>
          <p:cNvSpPr>
            <a:spLocks noGrp="1"/>
          </p:cNvSpPr>
          <p:nvPr>
            <p:ph type="dt" sz="half" idx="10"/>
          </p:nvPr>
        </p:nvSpPr>
        <p:spPr/>
        <p:txBody>
          <a:bodyPr/>
          <a:lstStyle/>
          <a:p>
            <a:fld id="{64EA2543-C978-4609-B1B2-62A464FE0807}" type="datetimeFigureOut">
              <a:rPr lang="es-ES" smtClean="0"/>
              <a:t>10/10/2020</a:t>
            </a:fld>
            <a:endParaRPr lang="es-ES"/>
          </a:p>
        </p:txBody>
      </p:sp>
      <p:sp>
        <p:nvSpPr>
          <p:cNvPr id="4" name="Marcador de pie de página 3">
            <a:extLst>
              <a:ext uri="{FF2B5EF4-FFF2-40B4-BE49-F238E27FC236}">
                <a16:creationId xmlns:a16="http://schemas.microsoft.com/office/drawing/2014/main" id="{5D1AA7F9-A4A0-42D9-B7B7-AAEDA422AB6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91E22A2-6EBC-4CC1-851A-5E4A9E51C5C8}"/>
              </a:ext>
            </a:extLst>
          </p:cNvPr>
          <p:cNvSpPr>
            <a:spLocks noGrp="1"/>
          </p:cNvSpPr>
          <p:nvPr>
            <p:ph type="sldNum" sz="quarter" idx="12"/>
          </p:nvPr>
        </p:nvSpPr>
        <p:spPr/>
        <p:txBody>
          <a:bodyPr/>
          <a:lstStyle/>
          <a:p>
            <a:fld id="{0601E2A6-4025-4363-AC13-9FED21E234EB}" type="slidenum">
              <a:rPr lang="es-ES" smtClean="0"/>
              <a:t>‹Nº›</a:t>
            </a:fld>
            <a:endParaRPr lang="es-ES"/>
          </a:p>
        </p:txBody>
      </p:sp>
    </p:spTree>
    <p:extLst>
      <p:ext uri="{BB962C8B-B14F-4D97-AF65-F5344CB8AC3E}">
        <p14:creationId xmlns:p14="http://schemas.microsoft.com/office/powerpoint/2010/main" val="3063342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6ED0A5C-836D-4EC3-B1B0-2A535FB54DBD}"/>
              </a:ext>
            </a:extLst>
          </p:cNvPr>
          <p:cNvSpPr>
            <a:spLocks noGrp="1"/>
          </p:cNvSpPr>
          <p:nvPr>
            <p:ph type="dt" sz="half" idx="10"/>
          </p:nvPr>
        </p:nvSpPr>
        <p:spPr/>
        <p:txBody>
          <a:bodyPr/>
          <a:lstStyle/>
          <a:p>
            <a:fld id="{64EA2543-C978-4609-B1B2-62A464FE0807}" type="datetimeFigureOut">
              <a:rPr lang="es-ES" smtClean="0"/>
              <a:t>10/10/2020</a:t>
            </a:fld>
            <a:endParaRPr lang="es-ES"/>
          </a:p>
        </p:txBody>
      </p:sp>
      <p:sp>
        <p:nvSpPr>
          <p:cNvPr id="3" name="Marcador de pie de página 2">
            <a:extLst>
              <a:ext uri="{FF2B5EF4-FFF2-40B4-BE49-F238E27FC236}">
                <a16:creationId xmlns:a16="http://schemas.microsoft.com/office/drawing/2014/main" id="{E277D24C-D728-4F7D-8FCF-ABE7BD93B66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DEC9B28-040A-4460-AD51-7DFF6FB97ECA}"/>
              </a:ext>
            </a:extLst>
          </p:cNvPr>
          <p:cNvSpPr>
            <a:spLocks noGrp="1"/>
          </p:cNvSpPr>
          <p:nvPr>
            <p:ph type="sldNum" sz="quarter" idx="12"/>
          </p:nvPr>
        </p:nvSpPr>
        <p:spPr/>
        <p:txBody>
          <a:bodyPr/>
          <a:lstStyle/>
          <a:p>
            <a:fld id="{0601E2A6-4025-4363-AC13-9FED21E234EB}" type="slidenum">
              <a:rPr lang="es-ES" smtClean="0"/>
              <a:t>‹Nº›</a:t>
            </a:fld>
            <a:endParaRPr lang="es-ES"/>
          </a:p>
        </p:txBody>
      </p:sp>
    </p:spTree>
    <p:extLst>
      <p:ext uri="{BB962C8B-B14F-4D97-AF65-F5344CB8AC3E}">
        <p14:creationId xmlns:p14="http://schemas.microsoft.com/office/powerpoint/2010/main" val="568201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1160CB-4F38-4911-BE1D-5911836BDB9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2D19072-0CC7-45D4-A19D-5B7F4D598A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2052CCE-05EF-49FC-97ED-EB29BD7382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945D21B-779A-4DAE-A0ED-252FA8B386D6}"/>
              </a:ext>
            </a:extLst>
          </p:cNvPr>
          <p:cNvSpPr>
            <a:spLocks noGrp="1"/>
          </p:cNvSpPr>
          <p:nvPr>
            <p:ph type="dt" sz="half" idx="10"/>
          </p:nvPr>
        </p:nvSpPr>
        <p:spPr/>
        <p:txBody>
          <a:bodyPr/>
          <a:lstStyle/>
          <a:p>
            <a:fld id="{64EA2543-C978-4609-B1B2-62A464FE0807}" type="datetimeFigureOut">
              <a:rPr lang="es-ES" smtClean="0"/>
              <a:t>10/10/2020</a:t>
            </a:fld>
            <a:endParaRPr lang="es-ES"/>
          </a:p>
        </p:txBody>
      </p:sp>
      <p:sp>
        <p:nvSpPr>
          <p:cNvPr id="6" name="Marcador de pie de página 5">
            <a:extLst>
              <a:ext uri="{FF2B5EF4-FFF2-40B4-BE49-F238E27FC236}">
                <a16:creationId xmlns:a16="http://schemas.microsoft.com/office/drawing/2014/main" id="{2BC05377-AF76-49FF-B64C-BEA8287CE8C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AE5474B-2033-4393-A852-B8BD850B56F8}"/>
              </a:ext>
            </a:extLst>
          </p:cNvPr>
          <p:cNvSpPr>
            <a:spLocks noGrp="1"/>
          </p:cNvSpPr>
          <p:nvPr>
            <p:ph type="sldNum" sz="quarter" idx="12"/>
          </p:nvPr>
        </p:nvSpPr>
        <p:spPr/>
        <p:txBody>
          <a:bodyPr/>
          <a:lstStyle/>
          <a:p>
            <a:fld id="{0601E2A6-4025-4363-AC13-9FED21E234EB}" type="slidenum">
              <a:rPr lang="es-ES" smtClean="0"/>
              <a:t>‹Nº›</a:t>
            </a:fld>
            <a:endParaRPr lang="es-ES"/>
          </a:p>
        </p:txBody>
      </p:sp>
    </p:spTree>
    <p:extLst>
      <p:ext uri="{BB962C8B-B14F-4D97-AF65-F5344CB8AC3E}">
        <p14:creationId xmlns:p14="http://schemas.microsoft.com/office/powerpoint/2010/main" val="846244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E1005-D0D7-4F71-A139-A17C882E8C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7255D0E-CB0B-4F94-883C-B4CDC99433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FE41D9A-7CD7-4B47-BC0F-7CA7A183FB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F64CCF4-15B4-4819-8E72-B94FBF2AE9A7}"/>
              </a:ext>
            </a:extLst>
          </p:cNvPr>
          <p:cNvSpPr>
            <a:spLocks noGrp="1"/>
          </p:cNvSpPr>
          <p:nvPr>
            <p:ph type="dt" sz="half" idx="10"/>
          </p:nvPr>
        </p:nvSpPr>
        <p:spPr/>
        <p:txBody>
          <a:bodyPr/>
          <a:lstStyle/>
          <a:p>
            <a:fld id="{64EA2543-C978-4609-B1B2-62A464FE0807}" type="datetimeFigureOut">
              <a:rPr lang="es-ES" smtClean="0"/>
              <a:t>10/10/2020</a:t>
            </a:fld>
            <a:endParaRPr lang="es-ES"/>
          </a:p>
        </p:txBody>
      </p:sp>
      <p:sp>
        <p:nvSpPr>
          <p:cNvPr id="6" name="Marcador de pie de página 5">
            <a:extLst>
              <a:ext uri="{FF2B5EF4-FFF2-40B4-BE49-F238E27FC236}">
                <a16:creationId xmlns:a16="http://schemas.microsoft.com/office/drawing/2014/main" id="{AC26E6A0-D99E-401A-87AA-E4009554058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5D40CB1-606E-44C5-824D-D8E4667A27FD}"/>
              </a:ext>
            </a:extLst>
          </p:cNvPr>
          <p:cNvSpPr>
            <a:spLocks noGrp="1"/>
          </p:cNvSpPr>
          <p:nvPr>
            <p:ph type="sldNum" sz="quarter" idx="12"/>
          </p:nvPr>
        </p:nvSpPr>
        <p:spPr/>
        <p:txBody>
          <a:bodyPr/>
          <a:lstStyle/>
          <a:p>
            <a:fld id="{0601E2A6-4025-4363-AC13-9FED21E234EB}" type="slidenum">
              <a:rPr lang="es-ES" smtClean="0"/>
              <a:t>‹Nº›</a:t>
            </a:fld>
            <a:endParaRPr lang="es-ES"/>
          </a:p>
        </p:txBody>
      </p:sp>
    </p:spTree>
    <p:extLst>
      <p:ext uri="{BB962C8B-B14F-4D97-AF65-F5344CB8AC3E}">
        <p14:creationId xmlns:p14="http://schemas.microsoft.com/office/powerpoint/2010/main" val="1065584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7E3BD6-F5A9-4648-8D3E-2F9CF7E9A4C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429A0B4-CAD5-48A9-8B75-C8C85A8F57B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B6DA23A-A8A9-4FE2-8026-9F3DD2964D75}"/>
              </a:ext>
            </a:extLst>
          </p:cNvPr>
          <p:cNvSpPr>
            <a:spLocks noGrp="1"/>
          </p:cNvSpPr>
          <p:nvPr>
            <p:ph type="dt" sz="half" idx="10"/>
          </p:nvPr>
        </p:nvSpPr>
        <p:spPr/>
        <p:txBody>
          <a:bodyPr/>
          <a:lstStyle/>
          <a:p>
            <a:fld id="{64EA2543-C978-4609-B1B2-62A464FE0807}" type="datetimeFigureOut">
              <a:rPr lang="es-ES" smtClean="0"/>
              <a:t>10/10/2020</a:t>
            </a:fld>
            <a:endParaRPr lang="es-ES"/>
          </a:p>
        </p:txBody>
      </p:sp>
      <p:sp>
        <p:nvSpPr>
          <p:cNvPr id="5" name="Marcador de pie de página 4">
            <a:extLst>
              <a:ext uri="{FF2B5EF4-FFF2-40B4-BE49-F238E27FC236}">
                <a16:creationId xmlns:a16="http://schemas.microsoft.com/office/drawing/2014/main" id="{433E51F3-8C24-4333-8D80-056EE057522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6A1B7B5-3D7A-4DA5-944B-E942FD1A62C9}"/>
              </a:ext>
            </a:extLst>
          </p:cNvPr>
          <p:cNvSpPr>
            <a:spLocks noGrp="1"/>
          </p:cNvSpPr>
          <p:nvPr>
            <p:ph type="sldNum" sz="quarter" idx="12"/>
          </p:nvPr>
        </p:nvSpPr>
        <p:spPr/>
        <p:txBody>
          <a:bodyPr/>
          <a:lstStyle/>
          <a:p>
            <a:fld id="{0601E2A6-4025-4363-AC13-9FED21E234EB}" type="slidenum">
              <a:rPr lang="es-ES" smtClean="0"/>
              <a:t>‹Nº›</a:t>
            </a:fld>
            <a:endParaRPr lang="es-ES"/>
          </a:p>
        </p:txBody>
      </p:sp>
    </p:spTree>
    <p:extLst>
      <p:ext uri="{BB962C8B-B14F-4D97-AF65-F5344CB8AC3E}">
        <p14:creationId xmlns:p14="http://schemas.microsoft.com/office/powerpoint/2010/main" val="3901373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D9267DB-87DF-44DE-916E-17DB266B566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FCC30B6-5B73-4CAA-9E06-A80CC0769D8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550BC41-63EB-418B-99F2-E9EA0F9D64A4}"/>
              </a:ext>
            </a:extLst>
          </p:cNvPr>
          <p:cNvSpPr>
            <a:spLocks noGrp="1"/>
          </p:cNvSpPr>
          <p:nvPr>
            <p:ph type="dt" sz="half" idx="10"/>
          </p:nvPr>
        </p:nvSpPr>
        <p:spPr/>
        <p:txBody>
          <a:bodyPr/>
          <a:lstStyle/>
          <a:p>
            <a:fld id="{64EA2543-C978-4609-B1B2-62A464FE0807}" type="datetimeFigureOut">
              <a:rPr lang="es-ES" smtClean="0"/>
              <a:t>10/10/2020</a:t>
            </a:fld>
            <a:endParaRPr lang="es-ES"/>
          </a:p>
        </p:txBody>
      </p:sp>
      <p:sp>
        <p:nvSpPr>
          <p:cNvPr id="5" name="Marcador de pie de página 4">
            <a:extLst>
              <a:ext uri="{FF2B5EF4-FFF2-40B4-BE49-F238E27FC236}">
                <a16:creationId xmlns:a16="http://schemas.microsoft.com/office/drawing/2014/main" id="{96C9E143-0DF3-4D32-8521-A34D4A773D4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FA0352D-7740-438A-BEE7-635BD6386862}"/>
              </a:ext>
            </a:extLst>
          </p:cNvPr>
          <p:cNvSpPr>
            <a:spLocks noGrp="1"/>
          </p:cNvSpPr>
          <p:nvPr>
            <p:ph type="sldNum" sz="quarter" idx="12"/>
          </p:nvPr>
        </p:nvSpPr>
        <p:spPr/>
        <p:txBody>
          <a:bodyPr/>
          <a:lstStyle/>
          <a:p>
            <a:fld id="{0601E2A6-4025-4363-AC13-9FED21E234EB}" type="slidenum">
              <a:rPr lang="es-ES" smtClean="0"/>
              <a:t>‹Nº›</a:t>
            </a:fld>
            <a:endParaRPr lang="es-ES"/>
          </a:p>
        </p:txBody>
      </p:sp>
    </p:spTree>
    <p:extLst>
      <p:ext uri="{BB962C8B-B14F-4D97-AF65-F5344CB8AC3E}">
        <p14:creationId xmlns:p14="http://schemas.microsoft.com/office/powerpoint/2010/main" val="1183378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98DDFFA-E398-4CAD-B334-396E2A8D4A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ED0320F-37F2-43C3-9C93-A5FE9EE457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1019E8A-0901-42D8-B4E2-9911859FB6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EA2543-C978-4609-B1B2-62A464FE0807}" type="datetimeFigureOut">
              <a:rPr lang="es-ES" smtClean="0"/>
              <a:t>10/10/2020</a:t>
            </a:fld>
            <a:endParaRPr lang="es-ES"/>
          </a:p>
        </p:txBody>
      </p:sp>
      <p:sp>
        <p:nvSpPr>
          <p:cNvPr id="5" name="Marcador de pie de página 4">
            <a:extLst>
              <a:ext uri="{FF2B5EF4-FFF2-40B4-BE49-F238E27FC236}">
                <a16:creationId xmlns:a16="http://schemas.microsoft.com/office/drawing/2014/main" id="{71A5473A-CE01-4FF4-BFAB-551632531E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8965040-CA18-4686-90A1-8CDE53D275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01E2A6-4025-4363-AC13-9FED21E234EB}" type="slidenum">
              <a:rPr lang="es-ES" smtClean="0"/>
              <a:t>‹Nº›</a:t>
            </a:fld>
            <a:endParaRPr lang="es-ES"/>
          </a:p>
        </p:txBody>
      </p:sp>
    </p:spTree>
    <p:extLst>
      <p:ext uri="{BB962C8B-B14F-4D97-AF65-F5344CB8AC3E}">
        <p14:creationId xmlns:p14="http://schemas.microsoft.com/office/powerpoint/2010/main" val="469490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chart" Target="../charts/chart1.xml"/><Relationship Id="rId4" Type="http://schemas.openxmlformats.org/officeDocument/2006/relationships/image" Target="../media/image5.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2.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3.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4.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5.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6.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7.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9.xml"/><Relationship Id="rId5" Type="http://schemas.openxmlformats.org/officeDocument/2006/relationships/image" Target="../media/image8.png"/><Relationship Id="rId10" Type="http://schemas.openxmlformats.org/officeDocument/2006/relationships/chart" Target="../charts/chart8.xml"/><Relationship Id="rId4" Type="http://schemas.openxmlformats.org/officeDocument/2006/relationships/image" Target="../media/image5.png"/><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chart" Target="../charts/chart10.xml"/><Relationship Id="rId4" Type="http://schemas.openxmlformats.org/officeDocument/2006/relationships/image" Target="../media/image5.png"/><Relationship Id="rId9" Type="http://schemas.openxmlformats.org/officeDocument/2006/relationships/image" Target="../media/image13.png"/></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chart" Target="../charts/chart11.xml"/><Relationship Id="rId4" Type="http://schemas.openxmlformats.org/officeDocument/2006/relationships/image" Target="../media/image5.png"/><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12.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5.pn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chart" Target="../charts/chart13.xml"/><Relationship Id="rId4" Type="http://schemas.openxmlformats.org/officeDocument/2006/relationships/image" Target="../media/image5.png"/><Relationship Id="rId9" Type="http://schemas.openxmlformats.org/officeDocument/2006/relationships/image" Target="../media/image13.png"/></Relationships>
</file>

<file path=ppt/slides/_rels/slide2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chart" Target="../charts/chart14.xml"/><Relationship Id="rId4" Type="http://schemas.openxmlformats.org/officeDocument/2006/relationships/image" Target="../media/image5.png"/><Relationship Id="rId9" Type="http://schemas.openxmlformats.org/officeDocument/2006/relationships/image" Target="../media/image13.png"/></Relationships>
</file>

<file path=ppt/slides/_rels/slide2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chart" Target="../charts/chart16.xm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15.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2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chart" Target="../charts/chart17.xml"/><Relationship Id="rId4" Type="http://schemas.openxmlformats.org/officeDocument/2006/relationships/image" Target="../media/image5.png"/><Relationship Id="rId9" Type="http://schemas.openxmlformats.org/officeDocument/2006/relationships/image" Target="../media/image13.png"/></Relationships>
</file>

<file path=ppt/slides/_rels/slide2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chart" Target="../charts/chart18.xml"/><Relationship Id="rId4" Type="http://schemas.openxmlformats.org/officeDocument/2006/relationships/image" Target="../media/image5.png"/><Relationship Id="rId9" Type="http://schemas.openxmlformats.org/officeDocument/2006/relationships/image" Target="../media/image13.png"/></Relationships>
</file>

<file path=ppt/slides/_rels/slide2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6.jpg"/><Relationship Id="rId4" Type="http://schemas.openxmlformats.org/officeDocument/2006/relationships/image" Target="../media/image5.png"/><Relationship Id="rId9" Type="http://schemas.openxmlformats.org/officeDocument/2006/relationships/image" Target="../media/image13.png"/></Relationships>
</file>

<file path=ppt/slides/_rels/slide2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11.png"/></Relationships>
</file>

<file path=ppt/slides/_rels/slide2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19.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3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20.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3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13.png"/></Relationships>
</file>

<file path=ppt/slides/_rels/slide3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21.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3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22.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3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23.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24.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3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chart" Target="../charts/chart26.xml"/><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25.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3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chart" Target="../charts/chart27.xml"/><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3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11.png"/></Relationships>
</file>

<file path=ppt/slides/_rels/slide3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4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4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4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4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8.png"/><Relationship Id="rId12"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19.png"/><Relationship Id="rId5" Type="http://schemas.openxmlformats.org/officeDocument/2006/relationships/image" Target="../media/image17.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18" y="-31628"/>
            <a:ext cx="12176965" cy="6889628"/>
          </a:xfrm>
          <a:prstGeom prst="rect">
            <a:avLst/>
          </a:prstGeom>
          <a:solidFill>
            <a:srgbClr val="D09D1C"/>
          </a:solidFill>
        </p:spPr>
      </p:pic>
      <p:sp>
        <p:nvSpPr>
          <p:cNvPr id="12" name="CuadroTexto 11">
            <a:extLst>
              <a:ext uri="{FF2B5EF4-FFF2-40B4-BE49-F238E27FC236}">
                <a16:creationId xmlns:a16="http://schemas.microsoft.com/office/drawing/2014/main" id="{21A88E95-B59C-FE40-91C4-F327B6CECDE7}"/>
              </a:ext>
            </a:extLst>
          </p:cNvPr>
          <p:cNvSpPr txBox="1"/>
          <p:nvPr/>
        </p:nvSpPr>
        <p:spPr>
          <a:xfrm>
            <a:off x="10034343" y="4702877"/>
            <a:ext cx="184731" cy="584134"/>
          </a:xfrm>
          <a:prstGeom prst="rect">
            <a:avLst/>
          </a:prstGeom>
          <a:noFill/>
        </p:spPr>
        <p:txBody>
          <a:bodyPr wrap="none" rtlCol="0">
            <a:spAutoFit/>
          </a:bodyPr>
          <a:lstStyle/>
          <a:p>
            <a:endParaRPr lang="es-ES" sz="3196" dirty="0"/>
          </a:p>
        </p:txBody>
      </p:sp>
      <p:pic>
        <p:nvPicPr>
          <p:cNvPr id="13" name="Imagen 12">
            <a:extLst>
              <a:ext uri="{FF2B5EF4-FFF2-40B4-BE49-F238E27FC236}">
                <a16:creationId xmlns:a16="http://schemas.microsoft.com/office/drawing/2014/main" id="{7EC54AFB-A357-A243-BBC0-CBB893B949F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887957" y="283284"/>
            <a:ext cx="2683345" cy="1097826"/>
          </a:xfrm>
          <a:prstGeom prst="rect">
            <a:avLst/>
          </a:prstGeom>
        </p:spPr>
      </p:pic>
      <p:pic>
        <p:nvPicPr>
          <p:cNvPr id="14" name="Imagen 13" descr="Imagen que contiene dibujo&#10;&#10;Descripción generada automáticamente">
            <a:extLst>
              <a:ext uri="{FF2B5EF4-FFF2-40B4-BE49-F238E27FC236}">
                <a16:creationId xmlns:a16="http://schemas.microsoft.com/office/drawing/2014/main" id="{93AD5DE4-BE80-1346-B95A-5B260D44C38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167980" y="2049802"/>
            <a:ext cx="4295068" cy="4139505"/>
          </a:xfrm>
          <a:prstGeom prst="rect">
            <a:avLst/>
          </a:prstGeom>
        </p:spPr>
      </p:pic>
      <p:pic>
        <p:nvPicPr>
          <p:cNvPr id="15" name="Imagen 14" descr="Imagen que contiene señal, alimentos, dibujo&#10;&#10;Descripción generada automáticamente">
            <a:extLst>
              <a:ext uri="{FF2B5EF4-FFF2-40B4-BE49-F238E27FC236}">
                <a16:creationId xmlns:a16="http://schemas.microsoft.com/office/drawing/2014/main" id="{E765914E-BB8A-1848-AB96-CCAA5C7B8D8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571301" y="4485195"/>
            <a:ext cx="1832948" cy="1106165"/>
          </a:xfrm>
          <a:prstGeom prst="rect">
            <a:avLst/>
          </a:prstGeom>
        </p:spPr>
      </p:pic>
    </p:spTree>
    <p:extLst>
      <p:ext uri="{BB962C8B-B14F-4D97-AF65-F5344CB8AC3E}">
        <p14:creationId xmlns:p14="http://schemas.microsoft.com/office/powerpoint/2010/main" val="696067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2088" y="0"/>
            <a:ext cx="12176965" cy="6889628"/>
          </a:xfrm>
          <a:prstGeom prst="rect">
            <a:avLst/>
          </a:prstGeom>
          <a:solidFill>
            <a:srgbClr val="D09D1C"/>
          </a:solidFill>
        </p:spPr>
      </p:pic>
      <p:sp>
        <p:nvSpPr>
          <p:cNvPr id="12" name="CuadroTexto 11">
            <a:extLst>
              <a:ext uri="{FF2B5EF4-FFF2-40B4-BE49-F238E27FC236}">
                <a16:creationId xmlns:a16="http://schemas.microsoft.com/office/drawing/2014/main" id="{21A88E95-B59C-FE40-91C4-F327B6CECDE7}"/>
              </a:ext>
            </a:extLst>
          </p:cNvPr>
          <p:cNvSpPr txBox="1"/>
          <p:nvPr/>
        </p:nvSpPr>
        <p:spPr>
          <a:xfrm>
            <a:off x="10034343" y="4702877"/>
            <a:ext cx="184731" cy="584134"/>
          </a:xfrm>
          <a:prstGeom prst="rect">
            <a:avLst/>
          </a:prstGeom>
          <a:noFill/>
        </p:spPr>
        <p:txBody>
          <a:bodyPr wrap="none" rtlCol="0">
            <a:spAutoFit/>
          </a:bodyPr>
          <a:lstStyle/>
          <a:p>
            <a:endParaRPr lang="es-ES" sz="3196" dirty="0"/>
          </a:p>
        </p:txBody>
      </p:sp>
      <p:sp>
        <p:nvSpPr>
          <p:cNvPr id="18" name="Rectángulo 17">
            <a:extLst>
              <a:ext uri="{FF2B5EF4-FFF2-40B4-BE49-F238E27FC236}">
                <a16:creationId xmlns:a16="http://schemas.microsoft.com/office/drawing/2014/main" id="{785B1A90-2328-9A49-BC70-1F099000965A}"/>
              </a:ext>
            </a:extLst>
          </p:cNvPr>
          <p:cNvSpPr/>
          <p:nvPr/>
        </p:nvSpPr>
        <p:spPr>
          <a:xfrm>
            <a:off x="2957528" y="2452040"/>
            <a:ext cx="6392908" cy="1631216"/>
          </a:xfrm>
          <a:prstGeom prst="rect">
            <a:avLst/>
          </a:prstGeom>
        </p:spPr>
        <p:txBody>
          <a:bodyPr wrap="square">
            <a:spAutoFit/>
          </a:bodyPr>
          <a:lstStyle/>
          <a:p>
            <a:pPr>
              <a:lnSpc>
                <a:spcPts val="3000"/>
              </a:lnSpc>
              <a:buNone/>
            </a:pPr>
            <a:r>
              <a:rPr lang="es-ES" sz="2800" dirty="0">
                <a:effectLst/>
                <a:latin typeface="Calibri" panose="020F0502020204030204" pitchFamily="34" charset="0"/>
                <a:ea typeface="Calibri" panose="020F0502020204030204" pitchFamily="34" charset="0"/>
              </a:rPr>
              <a:t>EVOLUCIÓN, SITUACIÓN ACTUAL Y PERSPECTIVAS DEL COMERCIO INTERNACIONAL PARA LAS EMPRESAS ESPAÑOLAS</a:t>
            </a:r>
            <a:endParaRPr lang="es-ES" altLang="es-ES" sz="2800" dirty="0"/>
          </a:p>
        </p:txBody>
      </p:sp>
      <p:sp>
        <p:nvSpPr>
          <p:cNvPr id="19" name="Rectángulo 18">
            <a:extLst>
              <a:ext uri="{FF2B5EF4-FFF2-40B4-BE49-F238E27FC236}">
                <a16:creationId xmlns:a16="http://schemas.microsoft.com/office/drawing/2014/main" id="{A28E662F-540D-CA47-B5F5-E904B60B7401}"/>
              </a:ext>
            </a:extLst>
          </p:cNvPr>
          <p:cNvSpPr/>
          <p:nvPr/>
        </p:nvSpPr>
        <p:spPr>
          <a:xfrm>
            <a:off x="2990655" y="4371584"/>
            <a:ext cx="2689775" cy="420243"/>
          </a:xfrm>
          <a:prstGeom prst="rect">
            <a:avLst/>
          </a:prstGeom>
        </p:spPr>
        <p:txBody>
          <a:bodyPr wrap="none">
            <a:spAutoFit/>
          </a:bodyPr>
          <a:lstStyle/>
          <a:p>
            <a:r>
              <a:rPr lang="es-ES" sz="2131" dirty="0">
                <a:solidFill>
                  <a:schemeClr val="tx1">
                    <a:lumMod val="65000"/>
                    <a:lumOff val="35000"/>
                  </a:schemeClr>
                </a:solidFill>
                <a:latin typeface="EHUSerif Light" panose="02000503050000020004" pitchFamily="2" charset="0"/>
              </a:rPr>
              <a:t>19 de octubre de 2020</a:t>
            </a:r>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grpSp>
        <p:nvGrpSpPr>
          <p:cNvPr id="30" name="Grupo 29">
            <a:extLst>
              <a:ext uri="{FF2B5EF4-FFF2-40B4-BE49-F238E27FC236}">
                <a16:creationId xmlns:a16="http://schemas.microsoft.com/office/drawing/2014/main" id="{CF2FC051-116D-3642-8ED1-0FDB0B8DED26}"/>
              </a:ext>
            </a:extLst>
          </p:cNvPr>
          <p:cNvGrpSpPr/>
          <p:nvPr/>
        </p:nvGrpSpPr>
        <p:grpSpPr>
          <a:xfrm>
            <a:off x="2881813" y="5629250"/>
            <a:ext cx="4807850" cy="1079980"/>
            <a:chOff x="3406379" y="5850627"/>
            <a:chExt cx="3610339" cy="810985"/>
          </a:xfrm>
        </p:grpSpPr>
        <p:sp>
          <p:nvSpPr>
            <p:cNvPr id="31" name="Rectángulo 30">
              <a:extLst>
                <a:ext uri="{FF2B5EF4-FFF2-40B4-BE49-F238E27FC236}">
                  <a16:creationId xmlns:a16="http://schemas.microsoft.com/office/drawing/2014/main" id="{A49AB60B-D656-774D-9B5A-D765FC7315ED}"/>
                </a:ext>
              </a:extLst>
            </p:cNvPr>
            <p:cNvSpPr/>
            <p:nvPr/>
          </p:nvSpPr>
          <p:spPr>
            <a:xfrm>
              <a:off x="3406379" y="5850627"/>
              <a:ext cx="3610339" cy="192405"/>
            </a:xfrm>
            <a:prstGeom prst="rect">
              <a:avLst/>
            </a:prstGeom>
          </p:spPr>
          <p:txBody>
            <a:bodyPr wrap="square">
              <a:spAutoFit/>
            </a:bodyPr>
            <a:lstStyle/>
            <a:p>
              <a:r>
                <a:rPr lang="es" sz="1065" b="1" dirty="0">
                  <a:latin typeface="EHUSerif" panose="02000503050000020004" pitchFamily="2" charset="0"/>
                </a:rPr>
                <a:t>Ikastaroaren  Babeslea  /  </a:t>
              </a:r>
              <a:r>
                <a:rPr lang="es-ES" sz="1065" dirty="0">
                  <a:latin typeface="EHUSerif" panose="02000503050000020004" pitchFamily="2" charset="0"/>
                </a:rPr>
                <a:t>Patrocinador del curso </a:t>
              </a:r>
              <a:r>
                <a:rPr lang="es" sz="1065" dirty="0">
                  <a:latin typeface="EHUSerif" panose="02000503050000020004" pitchFamily="2" charset="0"/>
                </a:rPr>
                <a:t>/ </a:t>
              </a:r>
              <a:r>
                <a:rPr lang="es-ES" sz="1065" dirty="0" err="1"/>
                <a:t>Course</a:t>
              </a:r>
              <a:r>
                <a:rPr lang="es-ES" sz="1065" dirty="0"/>
                <a:t> Sponsor</a:t>
              </a:r>
              <a:endParaRPr lang="es-ES" sz="1065" dirty="0">
                <a:latin typeface="EHUSerif Light" panose="02000503050000020004" pitchFamily="2" charset="0"/>
              </a:endParaRPr>
            </a:p>
          </p:txBody>
        </p:sp>
        <p:pic>
          <p:nvPicPr>
            <p:cNvPr id="32" name="Imagen 31" descr="Imagen que contiene negro, blanco, reloj&#10;&#10;Descripción generada automáticamente">
              <a:extLst>
                <a:ext uri="{FF2B5EF4-FFF2-40B4-BE49-F238E27FC236}">
                  <a16:creationId xmlns:a16="http://schemas.microsoft.com/office/drawing/2014/main" id="{342D8347-5036-EE40-A52B-20483323537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488111" y="6068504"/>
              <a:ext cx="982964" cy="593108"/>
            </a:xfrm>
            <a:prstGeom prst="rect">
              <a:avLst/>
            </a:prstGeom>
          </p:spPr>
        </p:pic>
        <p:pic>
          <p:nvPicPr>
            <p:cNvPr id="33" name="Imagen 32" descr="Imagen que contiene estrella&#10;&#10;Descripción generada automáticamente">
              <a:extLst>
                <a:ext uri="{FF2B5EF4-FFF2-40B4-BE49-F238E27FC236}">
                  <a16:creationId xmlns:a16="http://schemas.microsoft.com/office/drawing/2014/main" id="{2EF0482B-E4A6-1E4B-A7FF-ED6D20C1C96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763694" y="6217273"/>
              <a:ext cx="982964" cy="301866"/>
            </a:xfrm>
            <a:prstGeom prst="rect">
              <a:avLst/>
            </a:prstGeom>
          </p:spPr>
        </p:pic>
        <p:cxnSp>
          <p:nvCxnSpPr>
            <p:cNvPr id="34" name="Conector recto 33">
              <a:extLst>
                <a:ext uri="{FF2B5EF4-FFF2-40B4-BE49-F238E27FC236}">
                  <a16:creationId xmlns:a16="http://schemas.microsoft.com/office/drawing/2014/main" id="{AE19B209-A258-9E46-8AD2-8B03816CB3E6}"/>
                </a:ext>
              </a:extLst>
            </p:cNvPr>
            <p:cNvCxnSpPr>
              <a:cxnSpLocks/>
            </p:cNvCxnSpPr>
            <p:nvPr/>
          </p:nvCxnSpPr>
          <p:spPr>
            <a:xfrm>
              <a:off x="3488111" y="6066071"/>
              <a:ext cx="3179389" cy="0"/>
            </a:xfrm>
            <a:prstGeom prst="line">
              <a:avLst/>
            </a:prstGeom>
          </p:spPr>
          <p:style>
            <a:lnRef idx="1">
              <a:schemeClr val="dk1"/>
            </a:lnRef>
            <a:fillRef idx="0">
              <a:schemeClr val="dk1"/>
            </a:fillRef>
            <a:effectRef idx="0">
              <a:schemeClr val="dk1"/>
            </a:effectRef>
            <a:fontRef idx="minor">
              <a:schemeClr val="tx1"/>
            </a:fontRef>
          </p:style>
        </p:cxnSp>
      </p:grpSp>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38" name="Imagen 37">
            <a:extLst>
              <a:ext uri="{FF2B5EF4-FFF2-40B4-BE49-F238E27FC236}">
                <a16:creationId xmlns:a16="http://schemas.microsoft.com/office/drawing/2014/main" id="{E0F395A1-3716-B848-A180-D098DC20337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grpSp>
        <p:nvGrpSpPr>
          <p:cNvPr id="39" name="Grupo 38">
            <a:extLst>
              <a:ext uri="{FF2B5EF4-FFF2-40B4-BE49-F238E27FC236}">
                <a16:creationId xmlns:a16="http://schemas.microsoft.com/office/drawing/2014/main" id="{F46E87FC-005B-C34E-90BC-B7252D539D03}"/>
              </a:ext>
            </a:extLst>
          </p:cNvPr>
          <p:cNvGrpSpPr/>
          <p:nvPr/>
        </p:nvGrpSpPr>
        <p:grpSpPr>
          <a:xfrm>
            <a:off x="10122145" y="161447"/>
            <a:ext cx="1737767" cy="1100348"/>
            <a:chOff x="7595337" y="121235"/>
            <a:chExt cx="1304934" cy="826280"/>
          </a:xfrm>
        </p:grpSpPr>
        <p:pic>
          <p:nvPicPr>
            <p:cNvPr id="40" name="Imagen 39" descr="Imagen que contiene dibujo&#10;&#10;Descripción generada automáticamente">
              <a:extLst>
                <a:ext uri="{FF2B5EF4-FFF2-40B4-BE49-F238E27FC236}">
                  <a16:creationId xmlns:a16="http://schemas.microsoft.com/office/drawing/2014/main" id="{5084E746-417B-C941-9046-3AA617C26C3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95337" y="121235"/>
              <a:ext cx="857331" cy="826280"/>
            </a:xfrm>
            <a:prstGeom prst="rect">
              <a:avLst/>
            </a:prstGeom>
          </p:spPr>
        </p:pic>
        <p:pic>
          <p:nvPicPr>
            <p:cNvPr id="41" name="Imagen 40" descr="Imagen que contiene señal, alimentos, dibujo&#10;&#10;Descripción generada automáticamente">
              <a:extLst>
                <a:ext uri="{FF2B5EF4-FFF2-40B4-BE49-F238E27FC236}">
                  <a16:creationId xmlns:a16="http://schemas.microsoft.com/office/drawing/2014/main" id="{7A893598-76AB-C14E-8EC7-83AB35A9176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534400" y="606123"/>
              <a:ext cx="365871" cy="220800"/>
            </a:xfrm>
            <a:prstGeom prst="rect">
              <a:avLst/>
            </a:prstGeom>
          </p:spPr>
        </p:pic>
      </p:grpSp>
    </p:spTree>
    <p:extLst>
      <p:ext uri="{BB962C8B-B14F-4D97-AF65-F5344CB8AC3E}">
        <p14:creationId xmlns:p14="http://schemas.microsoft.com/office/powerpoint/2010/main" val="148238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22474" y="-31628"/>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7518" y="1331264"/>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3697872"/>
          </a:xfrm>
          <a:prstGeom prst="rect">
            <a:avLst/>
          </a:prstGeom>
        </p:spPr>
        <p:txBody>
          <a:bodyPr vert="horz" wrap="square" lIns="0" tIns="0" rIns="0" bIns="0" rtlCol="0">
            <a:spAutoFit/>
          </a:bodyPr>
          <a:lstStyle/>
          <a:p>
            <a:pPr marL="16913"/>
            <a:r>
              <a:rPr lang="es-ES" sz="2863" spc="-40" dirty="0">
                <a:latin typeface="EHUSerif-Light"/>
                <a:cs typeface="EHUSerif-Light"/>
              </a:rPr>
              <a:t>01.</a:t>
            </a:r>
            <a:endParaRPr lang="es-ES" sz="2863" dirty="0">
              <a:latin typeface="EHUSerif-Light"/>
              <a:cs typeface="EHUSerif-Light"/>
            </a:endParaRPr>
          </a:p>
          <a:p>
            <a:pPr>
              <a:lnSpc>
                <a:spcPct val="250000"/>
              </a:lnSpc>
              <a:defRPr/>
            </a:pPr>
            <a:r>
              <a:rPr lang="es-ES" altLang="es-ES" sz="1600" dirty="0">
                <a:latin typeface="EHUSerif" panose="02000503050000020004"/>
              </a:rPr>
              <a:t>Situación de nuestro sector exterior pre-COVID</a:t>
            </a:r>
          </a:p>
          <a:p>
            <a:pPr marL="16913">
              <a:lnSpc>
                <a:spcPts val="3183"/>
              </a:lnSpc>
              <a:spcBef>
                <a:spcPts val="639"/>
              </a:spcBef>
            </a:pPr>
            <a:r>
              <a:rPr lang="es-ES" sz="2863" spc="-40" dirty="0">
                <a:latin typeface="EHUSerif-Light"/>
                <a:cs typeface="EHUSerif-Light"/>
              </a:rPr>
              <a:t>02.</a:t>
            </a:r>
            <a:endParaRPr lang="es-ES" sz="2863" dirty="0">
              <a:latin typeface="EHUSerif-Light"/>
              <a:cs typeface="EHUSerif-Light"/>
            </a:endParaRPr>
          </a:p>
          <a:p>
            <a:pPr>
              <a:lnSpc>
                <a:spcPct val="250000"/>
              </a:lnSpc>
              <a:defRPr/>
            </a:pPr>
            <a:r>
              <a:rPr lang="es-ES" altLang="es-ES" sz="1600" dirty="0">
                <a:latin typeface="EHUSerif" panose="02000503050000020004"/>
              </a:rPr>
              <a:t>Impacto de la actual crisis (hasta julio 2020)</a:t>
            </a:r>
          </a:p>
          <a:p>
            <a:pPr marL="16913">
              <a:lnSpc>
                <a:spcPts val="3183"/>
              </a:lnSpc>
              <a:spcBef>
                <a:spcPts val="639"/>
              </a:spcBef>
            </a:pPr>
            <a:r>
              <a:rPr lang="es-ES" sz="2863" spc="-40" dirty="0">
                <a:latin typeface="EHUSerif-Light"/>
                <a:cs typeface="EHUSerif-Light"/>
              </a:rPr>
              <a:t>03.</a:t>
            </a:r>
            <a:endParaRPr lang="es-ES" sz="2863" dirty="0">
              <a:latin typeface="EHUSerif-Light"/>
              <a:cs typeface="EHUSerif-Light"/>
            </a:endParaRPr>
          </a:p>
          <a:p>
            <a:pPr>
              <a:lnSpc>
                <a:spcPct val="250000"/>
              </a:lnSpc>
              <a:defRPr/>
            </a:pPr>
            <a:r>
              <a:rPr lang="es-ES" altLang="es-ES" sz="1600" dirty="0">
                <a:latin typeface="EHUSerif" panose="02000503050000020004"/>
              </a:rPr>
              <a:t>Tendencias de futuro</a:t>
            </a:r>
          </a:p>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2037011" y="1476612"/>
            <a:ext cx="2317238" cy="983731"/>
          </a:xfrm>
          <a:prstGeom prst="rect">
            <a:avLst/>
          </a:prstGeom>
        </p:spPr>
        <p:txBody>
          <a:bodyPr vert="horz" wrap="square" lIns="0" tIns="0" rIns="0" bIns="0" rtlCol="0">
            <a:spAutoFit/>
          </a:bodyPr>
          <a:lstStyle/>
          <a:p>
            <a:pPr marL="16913" marR="272297"/>
            <a:r>
              <a:rPr lang="es-ES" sz="2131" b="1" spc="27" dirty="0" err="1">
                <a:solidFill>
                  <a:srgbClr val="231F20"/>
                </a:solidFill>
                <a:latin typeface="EHUSerif"/>
                <a:cs typeface="EHUSerif"/>
              </a:rPr>
              <a:t>Aurkibidea</a:t>
            </a:r>
            <a:br>
              <a:rPr lang="es-ES" sz="2131" b="1" dirty="0">
                <a:solidFill>
                  <a:srgbClr val="231F20"/>
                </a:solidFill>
                <a:latin typeface="EHUSerif"/>
                <a:cs typeface="EHUSerif"/>
              </a:rPr>
            </a:br>
            <a:r>
              <a:rPr lang="es-ES" sz="2131" spc="-13" dirty="0">
                <a:solidFill>
                  <a:srgbClr val="231F20"/>
                </a:solidFill>
                <a:latin typeface="EHUSans"/>
                <a:cs typeface="EHUSerif"/>
              </a:rPr>
              <a:t>Índice</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Tree>
    <p:extLst>
      <p:ext uri="{BB962C8B-B14F-4D97-AF65-F5344CB8AC3E}">
        <p14:creationId xmlns:p14="http://schemas.microsoft.com/office/powerpoint/2010/main" val="3101967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286" y="0"/>
            <a:ext cx="12176965" cy="6889628"/>
          </a:xfrm>
          <a:prstGeom prst="rect">
            <a:avLst/>
          </a:prstGeom>
          <a:solidFill>
            <a:srgbClr val="D09D1C"/>
          </a:solidFill>
        </p:spPr>
      </p:pic>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grpSp>
        <p:nvGrpSpPr>
          <p:cNvPr id="40" name="Grupo 39">
            <a:extLst>
              <a:ext uri="{FF2B5EF4-FFF2-40B4-BE49-F238E27FC236}">
                <a16:creationId xmlns:a16="http://schemas.microsoft.com/office/drawing/2014/main" id="{84E15B61-6E3A-9D4A-974A-56CC30F818FC}"/>
              </a:ext>
            </a:extLst>
          </p:cNvPr>
          <p:cNvGrpSpPr/>
          <p:nvPr/>
        </p:nvGrpSpPr>
        <p:grpSpPr>
          <a:xfrm>
            <a:off x="10122145" y="161447"/>
            <a:ext cx="1737767" cy="1100348"/>
            <a:chOff x="7595337" y="121235"/>
            <a:chExt cx="1304934" cy="826280"/>
          </a:xfrm>
        </p:grpSpPr>
        <p:pic>
          <p:nvPicPr>
            <p:cNvPr id="41" name="Imagen 40" descr="Imagen que contiene dibujo&#10;&#10;Descripción generada automáticamente">
              <a:extLst>
                <a:ext uri="{FF2B5EF4-FFF2-40B4-BE49-F238E27FC236}">
                  <a16:creationId xmlns:a16="http://schemas.microsoft.com/office/drawing/2014/main" id="{2E9504F1-D3FF-BA49-871F-66DDDA47303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595337" y="121235"/>
              <a:ext cx="857331" cy="826280"/>
            </a:xfrm>
            <a:prstGeom prst="rect">
              <a:avLst/>
            </a:prstGeom>
          </p:spPr>
        </p:pic>
        <p:pic>
          <p:nvPicPr>
            <p:cNvPr id="42" name="Imagen 41" descr="Imagen que contiene señal, alimentos, dibujo&#10;&#10;Descripción generada automáticamente">
              <a:extLst>
                <a:ext uri="{FF2B5EF4-FFF2-40B4-BE49-F238E27FC236}">
                  <a16:creationId xmlns:a16="http://schemas.microsoft.com/office/drawing/2014/main" id="{5C5B4799-BEF7-104D-9FD6-932A0379118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534400" y="606123"/>
              <a:ext cx="365871" cy="220800"/>
            </a:xfrm>
            <a:prstGeom prst="rect">
              <a:avLst/>
            </a:prstGeom>
          </p:spPr>
        </p:pic>
      </p:grpSp>
      <p:sp>
        <p:nvSpPr>
          <p:cNvPr id="17" name="Rectángulo 16">
            <a:extLst>
              <a:ext uri="{FF2B5EF4-FFF2-40B4-BE49-F238E27FC236}">
                <a16:creationId xmlns:a16="http://schemas.microsoft.com/office/drawing/2014/main" id="{C2B8449C-8CF7-D944-9669-A2DE510D1BA1}"/>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
        <p:nvSpPr>
          <p:cNvPr id="14" name="CuadroTexto 13">
            <a:extLst>
              <a:ext uri="{FF2B5EF4-FFF2-40B4-BE49-F238E27FC236}">
                <a16:creationId xmlns:a16="http://schemas.microsoft.com/office/drawing/2014/main" id="{755FC515-9E0E-4084-BF80-DECCA594EDAC}"/>
              </a:ext>
            </a:extLst>
          </p:cNvPr>
          <p:cNvSpPr txBox="1"/>
          <p:nvPr/>
        </p:nvSpPr>
        <p:spPr>
          <a:xfrm>
            <a:off x="402777" y="2642181"/>
            <a:ext cx="9211241" cy="2906821"/>
          </a:xfrm>
          <a:prstGeom prst="rect">
            <a:avLst/>
          </a:prstGeom>
          <a:noFill/>
        </p:spPr>
        <p:txBody>
          <a:bodyPr wrap="square">
            <a:spAutoFit/>
          </a:bodyPr>
          <a:lstStyle/>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Para comercio español de mercancías, convenio con Aduanas/AEAT:</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Secreto estadístico.</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Bolsas de </a:t>
            </a:r>
            <a:r>
              <a:rPr lang="es-ES" sz="1200" dirty="0" err="1">
                <a:latin typeface="EHUSans" panose="02000503050000020004"/>
                <a:ea typeface="Calibri" panose="020F0502020204030204" pitchFamily="34" charset="0"/>
              </a:rPr>
              <a:t>NIFs</a:t>
            </a:r>
            <a:r>
              <a:rPr lang="es-ES" sz="1200" dirty="0">
                <a:latin typeface="EHUSans" panose="02000503050000020004"/>
                <a:ea typeface="Calibri" panose="020F0502020204030204" pitchFamily="34" charset="0"/>
              </a:rPr>
              <a:t> anonimizados.</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Autorizantes, para uso interno.</a:t>
            </a: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Para UE, Eurostat.</a:t>
            </a: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Para terceros países, Naciones Unidas. Desfase temporal, según declara cada uno.</a:t>
            </a: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Problema con servicios, % creciente del comercio mundial, pero sólo se dispone de encuesta del INE. ¿Posibles alternativas, IVA?</a:t>
            </a: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Inversiones más complejo. Sí sabemos que FDI sobre todo UE y USA, ODI sobre todo UE y las Américas. Menor presencia en Asia, África y Mediterráneo Sur y Oriental.</a:t>
            </a:r>
          </a:p>
        </p:txBody>
      </p:sp>
      <p:sp>
        <p:nvSpPr>
          <p:cNvPr id="4" name="Text Box 38">
            <a:extLst>
              <a:ext uri="{FF2B5EF4-FFF2-40B4-BE49-F238E27FC236}">
                <a16:creationId xmlns:a16="http://schemas.microsoft.com/office/drawing/2014/main" id="{3212BC42-6901-4F8C-BC44-E38D006D4570}"/>
              </a:ext>
            </a:extLst>
          </p:cNvPr>
          <p:cNvSpPr txBox="1">
            <a:spLocks noChangeArrowheads="1"/>
          </p:cNvSpPr>
          <p:nvPr/>
        </p:nvSpPr>
        <p:spPr bwMode="auto">
          <a:xfrm>
            <a:off x="1292782" y="1548548"/>
            <a:ext cx="10079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8775" indent="-358775" eaLnBrk="0" hangingPunct="0">
              <a:spcBef>
                <a:spcPct val="20000"/>
              </a:spcBef>
              <a:buBlip>
                <a:blip r:embed="rId10"/>
              </a:buBlip>
              <a:defRPr sz="1600">
                <a:solidFill>
                  <a:schemeClr val="tx1"/>
                </a:solidFill>
                <a:latin typeface="HelveticaNeueLT Std Lt" pitchFamily="-106" charset="0"/>
                <a:cs typeface="Arial" pitchFamily="34" charset="0"/>
              </a:defRPr>
            </a:lvl1pPr>
            <a:lvl2pPr marL="37931725" indent="-37474525" eaLnBrk="0" hangingPunct="0">
              <a:spcBef>
                <a:spcPct val="20000"/>
              </a:spcBef>
              <a:buBlip>
                <a:blip r:embed="rId10"/>
              </a:buBlip>
              <a:defRPr sz="1400">
                <a:solidFill>
                  <a:schemeClr val="tx1"/>
                </a:solidFill>
                <a:latin typeface="HelveticaNeueLT Std Lt" pitchFamily="-106" charset="0"/>
                <a:cs typeface="Arial" pitchFamily="34" charset="0"/>
              </a:defRPr>
            </a:lvl2pPr>
            <a:lvl3pPr marL="1076325" indent="-180975" eaLnBrk="0" hangingPunct="0">
              <a:spcBef>
                <a:spcPct val="20000"/>
              </a:spcBef>
              <a:buBlip>
                <a:blip r:embed="rId10"/>
              </a:buBlip>
              <a:defRPr sz="1200">
                <a:solidFill>
                  <a:schemeClr val="tx1"/>
                </a:solidFill>
                <a:latin typeface="HelveticaNeueLT Std Lt" pitchFamily="-106" charset="0"/>
                <a:cs typeface="Arial" pitchFamily="34" charset="0"/>
              </a:defRPr>
            </a:lvl3pPr>
            <a:lvl4pPr marL="1438275" indent="-85725" eaLnBrk="0" hangingPunct="0">
              <a:spcBef>
                <a:spcPct val="20000"/>
              </a:spcBef>
              <a:buFont typeface="Arial" pitchFamily="34" charset="0"/>
              <a:defRPr b="1">
                <a:solidFill>
                  <a:srgbClr val="D52B1E"/>
                </a:solidFill>
                <a:latin typeface="HelveticaNeueLT Std Lt" pitchFamily="-106" charset="0"/>
                <a:cs typeface="Arial" pitchFamily="34" charset="0"/>
              </a:defRPr>
            </a:lvl4pPr>
            <a:lvl5pPr marL="2066925" indent="-276225" eaLnBrk="0" hangingPunct="0">
              <a:spcBef>
                <a:spcPct val="20000"/>
              </a:spcBef>
              <a:buFont typeface="Arial" pitchFamily="34" charset="0"/>
              <a:defRPr b="1">
                <a:solidFill>
                  <a:srgbClr val="454E53"/>
                </a:solidFill>
                <a:latin typeface="HelveticaNeueLT Std Lt" pitchFamily="-106" charset="0"/>
                <a:cs typeface="Arial" pitchFamily="34" charset="0"/>
              </a:defRPr>
            </a:lvl5pPr>
            <a:lvl6pPr marL="2524125" indent="-276225" eaLnBrk="0" fontAlgn="base" hangingPunct="0">
              <a:spcBef>
                <a:spcPct val="20000"/>
              </a:spcBef>
              <a:spcAft>
                <a:spcPct val="0"/>
              </a:spcAft>
              <a:buFont typeface="Arial" pitchFamily="34" charset="0"/>
              <a:defRPr b="1">
                <a:solidFill>
                  <a:srgbClr val="454E53"/>
                </a:solidFill>
                <a:latin typeface="HelveticaNeueLT Std Lt" pitchFamily="-106" charset="0"/>
                <a:cs typeface="Arial" pitchFamily="34" charset="0"/>
              </a:defRPr>
            </a:lvl6pPr>
            <a:lvl7pPr marL="2981325" indent="-276225" eaLnBrk="0" fontAlgn="base" hangingPunct="0">
              <a:spcBef>
                <a:spcPct val="20000"/>
              </a:spcBef>
              <a:spcAft>
                <a:spcPct val="0"/>
              </a:spcAft>
              <a:buFont typeface="Arial" pitchFamily="34" charset="0"/>
              <a:defRPr b="1">
                <a:solidFill>
                  <a:srgbClr val="454E53"/>
                </a:solidFill>
                <a:latin typeface="HelveticaNeueLT Std Lt" pitchFamily="-106" charset="0"/>
                <a:cs typeface="Arial" pitchFamily="34" charset="0"/>
              </a:defRPr>
            </a:lvl7pPr>
            <a:lvl8pPr marL="3438525" indent="-276225" eaLnBrk="0" fontAlgn="base" hangingPunct="0">
              <a:spcBef>
                <a:spcPct val="20000"/>
              </a:spcBef>
              <a:spcAft>
                <a:spcPct val="0"/>
              </a:spcAft>
              <a:buFont typeface="Arial" pitchFamily="34" charset="0"/>
              <a:defRPr b="1">
                <a:solidFill>
                  <a:srgbClr val="454E53"/>
                </a:solidFill>
                <a:latin typeface="HelveticaNeueLT Std Lt" pitchFamily="-106" charset="0"/>
                <a:cs typeface="Arial" pitchFamily="34" charset="0"/>
              </a:defRPr>
            </a:lvl8pPr>
            <a:lvl9pPr marL="3895725" indent="-276225" eaLnBrk="0" fontAlgn="base" hangingPunct="0">
              <a:spcBef>
                <a:spcPct val="20000"/>
              </a:spcBef>
              <a:spcAft>
                <a:spcPct val="0"/>
              </a:spcAft>
              <a:buFont typeface="Arial" pitchFamily="34" charset="0"/>
              <a:defRPr b="1">
                <a:solidFill>
                  <a:srgbClr val="454E53"/>
                </a:solidFill>
                <a:latin typeface="HelveticaNeueLT Std Lt" pitchFamily="-106" charset="0"/>
                <a:cs typeface="Arial" pitchFamily="34" charset="0"/>
              </a:defRPr>
            </a:lvl9pPr>
          </a:lstStyle>
          <a:p>
            <a:pPr eaLnBrk="1" hangingPunct="1">
              <a:spcBef>
                <a:spcPct val="0"/>
              </a:spcBef>
              <a:buFontTx/>
              <a:buNone/>
              <a:defRPr/>
            </a:pPr>
            <a:r>
              <a:rPr lang="es-ES" altLang="es-ES" dirty="0">
                <a:solidFill>
                  <a:srgbClr val="C00000"/>
                </a:solidFill>
                <a:effectLst>
                  <a:outerShdw blurRad="38100" dist="38100" dir="2700000" algn="tl">
                    <a:srgbClr val="000000">
                      <a:alpha val="43137"/>
                    </a:srgbClr>
                  </a:outerShdw>
                </a:effectLst>
                <a:latin typeface="EHUSerif" panose="02000503050000020004"/>
              </a:rPr>
              <a:t>	</a:t>
            </a:r>
            <a:r>
              <a:rPr lang="es-ES" altLang="es-ES" dirty="0">
                <a:effectLst>
                  <a:outerShdw blurRad="38100" dist="38100" dir="2700000" algn="tl">
                    <a:srgbClr val="000000">
                      <a:alpha val="43137"/>
                    </a:srgbClr>
                  </a:outerShdw>
                </a:effectLst>
                <a:latin typeface="EHUSerif" panose="02000503050000020004"/>
              </a:rPr>
              <a:t>Nuestras fuentes de información</a:t>
            </a:r>
          </a:p>
        </p:txBody>
      </p:sp>
    </p:spTree>
    <p:extLst>
      <p:ext uri="{BB962C8B-B14F-4D97-AF65-F5344CB8AC3E}">
        <p14:creationId xmlns:p14="http://schemas.microsoft.com/office/powerpoint/2010/main" val="143112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18" y="-31628"/>
            <a:ext cx="12176965"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7518" y="1331264"/>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0" name="object 4">
            <a:extLst>
              <a:ext uri="{FF2B5EF4-FFF2-40B4-BE49-F238E27FC236}">
                <a16:creationId xmlns:a16="http://schemas.microsoft.com/office/drawing/2014/main" id="{44A922C4-FBD1-A140-8533-E456F8FDCA92}"/>
              </a:ext>
            </a:extLst>
          </p:cNvPr>
          <p:cNvSpPr txBox="1"/>
          <p:nvPr/>
        </p:nvSpPr>
        <p:spPr>
          <a:xfrm>
            <a:off x="2037010" y="1476612"/>
            <a:ext cx="5107274" cy="131164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panose="02000503050000020004" pitchFamily="2" charset="0"/>
                <a:cs typeface="EHUSerif"/>
              </a:rPr>
              <a:t>Situación de nuestro sector exterior pre-COVID</a:t>
            </a:r>
            <a:br>
              <a:rPr lang="es-ES" sz="2131" dirty="0">
                <a:solidFill>
                  <a:srgbClr val="231F20"/>
                </a:solidFill>
                <a:latin typeface="EHUSerif" panose="02000503050000020004" pitchFamily="2" charset="0"/>
                <a:cs typeface="EHUSerif"/>
              </a:rPr>
            </a:br>
            <a:br>
              <a:rPr lang="es-ES" sz="2131" spc="-20" dirty="0">
                <a:latin typeface="EHUSerif" panose="02000503050000020004" pitchFamily="2" charset="0"/>
                <a:cs typeface="Wigrum-Light"/>
              </a:rPr>
            </a:br>
            <a:endParaRPr lang="es-ES" sz="2131" dirty="0">
              <a:latin typeface="EHUSerif" panose="02000503050000020004" pitchFamily="2" charset="0"/>
              <a:cs typeface="Wigrum-Light"/>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grpSp>
        <p:nvGrpSpPr>
          <p:cNvPr id="40" name="Grupo 39">
            <a:extLst>
              <a:ext uri="{FF2B5EF4-FFF2-40B4-BE49-F238E27FC236}">
                <a16:creationId xmlns:a16="http://schemas.microsoft.com/office/drawing/2014/main" id="{84E15B61-6E3A-9D4A-974A-56CC30F818FC}"/>
              </a:ext>
            </a:extLst>
          </p:cNvPr>
          <p:cNvGrpSpPr/>
          <p:nvPr/>
        </p:nvGrpSpPr>
        <p:grpSpPr>
          <a:xfrm>
            <a:off x="10122145" y="161447"/>
            <a:ext cx="1737767" cy="1100348"/>
            <a:chOff x="7595337" y="121235"/>
            <a:chExt cx="1304934" cy="826280"/>
          </a:xfrm>
        </p:grpSpPr>
        <p:pic>
          <p:nvPicPr>
            <p:cNvPr id="41" name="Imagen 40" descr="Imagen que contiene dibujo&#10;&#10;Descripción generada automáticamente">
              <a:extLst>
                <a:ext uri="{FF2B5EF4-FFF2-40B4-BE49-F238E27FC236}">
                  <a16:creationId xmlns:a16="http://schemas.microsoft.com/office/drawing/2014/main" id="{2E9504F1-D3FF-BA49-871F-66DDDA47303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595337" y="121235"/>
              <a:ext cx="857331" cy="826280"/>
            </a:xfrm>
            <a:prstGeom prst="rect">
              <a:avLst/>
            </a:prstGeom>
          </p:spPr>
        </p:pic>
        <p:pic>
          <p:nvPicPr>
            <p:cNvPr id="42" name="Imagen 41" descr="Imagen que contiene señal, alimentos, dibujo&#10;&#10;Descripción generada automáticamente">
              <a:extLst>
                <a:ext uri="{FF2B5EF4-FFF2-40B4-BE49-F238E27FC236}">
                  <a16:creationId xmlns:a16="http://schemas.microsoft.com/office/drawing/2014/main" id="{5C5B4799-BEF7-104D-9FD6-932A0379118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534400" y="606123"/>
              <a:ext cx="365871" cy="220800"/>
            </a:xfrm>
            <a:prstGeom prst="rect">
              <a:avLst/>
            </a:prstGeom>
          </p:spPr>
        </p:pic>
      </p:grpSp>
      <p:sp>
        <p:nvSpPr>
          <p:cNvPr id="30" name="object 4">
            <a:extLst>
              <a:ext uri="{FF2B5EF4-FFF2-40B4-BE49-F238E27FC236}">
                <a16:creationId xmlns:a16="http://schemas.microsoft.com/office/drawing/2014/main" id="{0B426968-7056-004B-8952-3B545ADA5565}"/>
              </a:ext>
            </a:extLst>
          </p:cNvPr>
          <p:cNvSpPr txBox="1"/>
          <p:nvPr/>
        </p:nvSpPr>
        <p:spPr>
          <a:xfrm>
            <a:off x="695566" y="1456013"/>
            <a:ext cx="1237131" cy="758259"/>
          </a:xfrm>
          <a:prstGeom prst="rect">
            <a:avLst/>
          </a:prstGeom>
        </p:spPr>
        <p:txBody>
          <a:bodyPr vert="horz" wrap="square" lIns="0" tIns="20295" rIns="0" bIns="0" rtlCol="0">
            <a:spAutoFit/>
          </a:bodyPr>
          <a:lstStyle/>
          <a:p>
            <a:pPr marL="16913">
              <a:spcBef>
                <a:spcPts val="161"/>
              </a:spcBef>
            </a:pPr>
            <a:r>
              <a:rPr lang="es-ES" sz="4794" b="1" spc="15" dirty="0">
                <a:solidFill>
                  <a:srgbClr val="13377D"/>
                </a:solidFill>
                <a:latin typeface="EHUSerif" panose="02000503050000020004" pitchFamily="2" charset="0"/>
                <a:cs typeface="Wigrum-Medium"/>
              </a:rPr>
              <a:t>01.</a:t>
            </a:r>
            <a:endParaRPr sz="4794" b="1" dirty="0">
              <a:latin typeface="EHUSerif" panose="02000503050000020004" pitchFamily="2" charset="0"/>
              <a:cs typeface="Wigrum-Medium"/>
            </a:endParaRPr>
          </a:p>
        </p:txBody>
      </p:sp>
    </p:spTree>
    <p:extLst>
      <p:ext uri="{BB962C8B-B14F-4D97-AF65-F5344CB8AC3E}">
        <p14:creationId xmlns:p14="http://schemas.microsoft.com/office/powerpoint/2010/main" val="3706415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22474" y="-31628"/>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7518" y="1331264"/>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2037010" y="1476612"/>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Evolución de las exportaciones de mercancías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graphicFrame>
        <p:nvGraphicFramePr>
          <p:cNvPr id="2" name="Gráfico 1">
            <a:extLst>
              <a:ext uri="{FF2B5EF4-FFF2-40B4-BE49-F238E27FC236}">
                <a16:creationId xmlns:a16="http://schemas.microsoft.com/office/drawing/2014/main" id="{63D2BE8E-30F1-43D5-AC08-524F63A7C8DD}"/>
              </a:ext>
            </a:extLst>
          </p:cNvPr>
          <p:cNvGraphicFramePr>
            <a:graphicFrameLocks/>
          </p:cNvGraphicFramePr>
          <p:nvPr>
            <p:extLst>
              <p:ext uri="{D42A27DB-BD31-4B8C-83A1-F6EECF244321}">
                <p14:modId xmlns:p14="http://schemas.microsoft.com/office/powerpoint/2010/main" val="3481065805"/>
              </p:ext>
            </p:extLst>
          </p:nvPr>
        </p:nvGraphicFramePr>
        <p:xfrm>
          <a:off x="1222049" y="3429000"/>
          <a:ext cx="8180424" cy="3236720"/>
        </p:xfrm>
        <a:graphic>
          <a:graphicData uri="http://schemas.openxmlformats.org/drawingml/2006/chart">
            <c:chart xmlns:c="http://schemas.openxmlformats.org/drawingml/2006/chart" xmlns:r="http://schemas.openxmlformats.org/officeDocument/2006/relationships" r:id="rId10"/>
          </a:graphicData>
        </a:graphic>
      </p:graphicFrame>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956161" y="2283183"/>
            <a:ext cx="8712200" cy="94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1"/>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1"/>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1"/>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lnSpc>
                <a:spcPts val="2300"/>
              </a:lnSpc>
              <a:spcBef>
                <a:spcPct val="0"/>
              </a:spcBef>
              <a:spcAft>
                <a:spcPts val="1200"/>
              </a:spcAft>
              <a:buNone/>
            </a:pPr>
            <a:r>
              <a:rPr lang="es-ES" altLang="es-ES" sz="1200" dirty="0">
                <a:solidFill>
                  <a:srgbClr val="4D4D4D"/>
                </a:solidFill>
                <a:latin typeface="EHUSans"/>
              </a:rPr>
              <a:t>En el ejercicio 2019, las exportaciones españolas de mercancías superaron los 290.000€ millones, un nuevo máximo histórico que supone </a:t>
            </a:r>
            <a:r>
              <a:rPr lang="es-ES" altLang="es-ES" sz="1200" b="1" dirty="0">
                <a:latin typeface="EHUSans"/>
              </a:rPr>
              <a:t>un crecimiento del 1,78% respecto al año anterior, que también había marcado récord. </a:t>
            </a:r>
            <a:r>
              <a:rPr lang="es-ES" altLang="es-ES" sz="1200" dirty="0">
                <a:solidFill>
                  <a:srgbClr val="4D4D4D"/>
                </a:solidFill>
                <a:latin typeface="EHUSans"/>
              </a:rPr>
              <a:t>El crecimiento acumulado desde el desplome del comercio internacional, en 2009, es casi del </a:t>
            </a:r>
            <a:r>
              <a:rPr lang="es-ES" altLang="es-ES" sz="1200" b="1" dirty="0">
                <a:latin typeface="EHUSans"/>
              </a:rPr>
              <a:t>90%. </a:t>
            </a:r>
          </a:p>
        </p:txBody>
      </p:sp>
      <p:sp>
        <p:nvSpPr>
          <p:cNvPr id="5" name="Rectángulo 4">
            <a:extLst>
              <a:ext uri="{FF2B5EF4-FFF2-40B4-BE49-F238E27FC236}">
                <a16:creationId xmlns:a16="http://schemas.microsoft.com/office/drawing/2014/main" id="{0837D124-478F-4A95-9F2E-A2542A39EEF2}"/>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385580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22474" y="-31628"/>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7518" y="1331264"/>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2037010" y="1476612"/>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Evolución de las exportaciones de mercancías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887795" y="2461373"/>
            <a:ext cx="8712200" cy="65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lnSpc>
                <a:spcPts val="2300"/>
              </a:lnSpc>
              <a:spcBef>
                <a:spcPct val="0"/>
              </a:spcBef>
              <a:spcAft>
                <a:spcPts val="1200"/>
              </a:spcAft>
              <a:buNone/>
            </a:pPr>
            <a:r>
              <a:rPr lang="es-ES" altLang="es-ES" sz="1200" dirty="0">
                <a:solidFill>
                  <a:srgbClr val="4D4D4D"/>
                </a:solidFill>
                <a:latin typeface="EHUSans"/>
              </a:rPr>
              <a:t>Si retrocedemos en el tiempo, hasta primeros de siglo, España sigue siendo  el país con mayor dinamismo exportador entre las grandes economías de la UE, incluyendo Alemania. </a:t>
            </a:r>
            <a:r>
              <a:rPr lang="es-ES" altLang="es-ES" sz="1200" b="1" dirty="0">
                <a:solidFill>
                  <a:srgbClr val="4D4D4D"/>
                </a:solidFill>
                <a:latin typeface="EHUSans"/>
              </a:rPr>
              <a:t>Con un crecimiento acumulado del </a:t>
            </a:r>
            <a:r>
              <a:rPr lang="es-ES" altLang="es-ES" sz="1200" b="1" dirty="0">
                <a:latin typeface="EHUSans"/>
              </a:rPr>
              <a:t>150%</a:t>
            </a:r>
          </a:p>
        </p:txBody>
      </p:sp>
      <p:graphicFrame>
        <p:nvGraphicFramePr>
          <p:cNvPr id="4" name="Gráfico 3">
            <a:extLst>
              <a:ext uri="{FF2B5EF4-FFF2-40B4-BE49-F238E27FC236}">
                <a16:creationId xmlns:a16="http://schemas.microsoft.com/office/drawing/2014/main" id="{4D7F6C6B-B4E5-4B9C-8695-82719C89E554}"/>
              </a:ext>
            </a:extLst>
          </p:cNvPr>
          <p:cNvGraphicFramePr>
            <a:graphicFrameLocks/>
          </p:cNvGraphicFramePr>
          <p:nvPr>
            <p:extLst>
              <p:ext uri="{D42A27DB-BD31-4B8C-83A1-F6EECF244321}">
                <p14:modId xmlns:p14="http://schemas.microsoft.com/office/powerpoint/2010/main" val="4244286532"/>
              </p:ext>
            </p:extLst>
          </p:nvPr>
        </p:nvGraphicFramePr>
        <p:xfrm>
          <a:off x="559175" y="3380219"/>
          <a:ext cx="10019929" cy="3364147"/>
        </p:xfrm>
        <a:graphic>
          <a:graphicData uri="http://schemas.openxmlformats.org/drawingml/2006/chart">
            <c:chart xmlns:c="http://schemas.openxmlformats.org/drawingml/2006/chart" xmlns:r="http://schemas.openxmlformats.org/officeDocument/2006/relationships" r:id="rId11"/>
          </a:graphicData>
        </a:graphic>
      </p:graphicFrame>
      <p:sp>
        <p:nvSpPr>
          <p:cNvPr id="5" name="Rectángulo 4">
            <a:extLst>
              <a:ext uri="{FF2B5EF4-FFF2-40B4-BE49-F238E27FC236}">
                <a16:creationId xmlns:a16="http://schemas.microsoft.com/office/drawing/2014/main" id="{53203A69-315F-49F1-992D-2C2CFD250FD1}"/>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172666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22474" y="-31628"/>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Evolución de las exportaciones de bienes y servicios en términos de PIB</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887795" y="2461373"/>
            <a:ext cx="8712200" cy="856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marL="457200" algn="just">
              <a:lnSpc>
                <a:spcPct val="105000"/>
              </a:lnSpc>
              <a:spcAft>
                <a:spcPts val="1200"/>
              </a:spcAft>
              <a:buNone/>
            </a:pPr>
            <a:r>
              <a:rPr lang="es-ES" sz="1200" dirty="0">
                <a:effectLst/>
                <a:latin typeface="EHUSans"/>
                <a:ea typeface="Calibri" panose="020F0502020204030204" pitchFamily="34" charset="0"/>
              </a:rPr>
              <a:t>El grado de apertura de la economía española, calculado como la suma de exportaciones e importaciones de bienes y servicios respecto al PIB, se situó en 2019 en el </a:t>
            </a:r>
            <a:r>
              <a:rPr lang="es-ES" sz="1200" b="1" dirty="0">
                <a:effectLst/>
                <a:latin typeface="EHUSans"/>
                <a:ea typeface="Calibri" panose="020F0502020204030204" pitchFamily="34" charset="0"/>
              </a:rPr>
              <a:t>66,9%</a:t>
            </a:r>
            <a:r>
              <a:rPr lang="es-ES" sz="1200" dirty="0">
                <a:effectLst/>
                <a:latin typeface="EHUSans"/>
                <a:ea typeface="Calibri" panose="020F0502020204030204" pitchFamily="34" charset="0"/>
              </a:rPr>
              <a:t>. Son prácticamente </a:t>
            </a:r>
            <a:r>
              <a:rPr lang="es-ES" sz="1200" b="1" dirty="0">
                <a:effectLst/>
                <a:latin typeface="EHUSans"/>
                <a:ea typeface="Calibri" panose="020F0502020204030204" pitchFamily="34" charset="0"/>
              </a:rPr>
              <a:t>20 puntos más que en 2009 </a:t>
            </a:r>
            <a:r>
              <a:rPr lang="es-ES" sz="1200" dirty="0">
                <a:effectLst/>
                <a:latin typeface="EHUSans"/>
                <a:ea typeface="Calibri" panose="020F0502020204030204" pitchFamily="34" charset="0"/>
              </a:rPr>
              <a:t>y 9 puntos más que el máximo previo a la crisis en 2007. Esta apertura es superior a la de Italia, Francia o el Reino Unido, y también lo es si consideramos solo las exportaciones de bienes y servicios respecto al PIB (</a:t>
            </a:r>
            <a:r>
              <a:rPr lang="es-ES" sz="1200" b="1" dirty="0">
                <a:effectLst/>
                <a:latin typeface="EHUSans"/>
                <a:ea typeface="Calibri" panose="020F0502020204030204" pitchFamily="34" charset="0"/>
              </a:rPr>
              <a:t>34,9%</a:t>
            </a:r>
            <a:r>
              <a:rPr lang="es-ES" sz="1200" dirty="0">
                <a:effectLst/>
                <a:latin typeface="EHUSans"/>
                <a:ea typeface="Calibri" panose="020F0502020204030204" pitchFamily="34" charset="0"/>
              </a:rPr>
              <a:t>). </a:t>
            </a:r>
          </a:p>
        </p:txBody>
      </p:sp>
      <p:graphicFrame>
        <p:nvGraphicFramePr>
          <p:cNvPr id="2" name="4 Gráfico">
            <a:extLst>
              <a:ext uri="{FF2B5EF4-FFF2-40B4-BE49-F238E27FC236}">
                <a16:creationId xmlns:a16="http://schemas.microsoft.com/office/drawing/2014/main" id="{6834A899-46CE-46E3-85DA-39EB7211422D}"/>
              </a:ext>
            </a:extLst>
          </p:cNvPr>
          <p:cNvGraphicFramePr>
            <a:graphicFrameLocks/>
          </p:cNvGraphicFramePr>
          <p:nvPr>
            <p:extLst>
              <p:ext uri="{D42A27DB-BD31-4B8C-83A1-F6EECF244321}">
                <p14:modId xmlns:p14="http://schemas.microsoft.com/office/powerpoint/2010/main" val="988374994"/>
              </p:ext>
            </p:extLst>
          </p:nvPr>
        </p:nvGraphicFramePr>
        <p:xfrm>
          <a:off x="1125139" y="3498601"/>
          <a:ext cx="7911730" cy="2915142"/>
        </p:xfrm>
        <a:graphic>
          <a:graphicData uri="http://schemas.openxmlformats.org/drawingml/2006/chart">
            <c:chart xmlns:c="http://schemas.openxmlformats.org/drawingml/2006/chart" xmlns:r="http://schemas.openxmlformats.org/officeDocument/2006/relationships" r:id="rId11"/>
          </a:graphicData>
        </a:graphic>
      </p:graphicFrame>
      <p:sp>
        <p:nvSpPr>
          <p:cNvPr id="5" name="Rectángulo 4">
            <a:extLst>
              <a:ext uri="{FF2B5EF4-FFF2-40B4-BE49-F238E27FC236}">
                <a16:creationId xmlns:a16="http://schemas.microsoft.com/office/drawing/2014/main" id="{9B81A89E-A766-4DA7-BD58-E361349EFA95}"/>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1813474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14956" y="-31628"/>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La competitividad de las exportaciones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732422" y="2856608"/>
            <a:ext cx="8712200" cy="221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marL="457200" algn="just">
              <a:lnSpc>
                <a:spcPct val="105000"/>
              </a:lnSpc>
              <a:spcAft>
                <a:spcPts val="1200"/>
              </a:spcAft>
              <a:buNone/>
            </a:pPr>
            <a:r>
              <a:rPr lang="es-ES" sz="1200" dirty="0">
                <a:effectLst/>
                <a:latin typeface="EHUSans"/>
                <a:ea typeface="Calibri" panose="020F0502020204030204" pitchFamily="34" charset="0"/>
              </a:rPr>
              <a:t>- La cuota de España en las exportaciones mundiales de bienes y servicios fue del </a:t>
            </a:r>
            <a:r>
              <a:rPr lang="es-ES" sz="1200" b="1" dirty="0">
                <a:effectLst/>
                <a:latin typeface="EHUSans"/>
                <a:ea typeface="Calibri" panose="020F0502020204030204" pitchFamily="34" charset="0"/>
              </a:rPr>
              <a:t>1,97%</a:t>
            </a:r>
            <a:r>
              <a:rPr lang="es-ES" sz="1200" dirty="0">
                <a:effectLst/>
                <a:latin typeface="EHUSans"/>
                <a:ea typeface="Calibri" panose="020F0502020204030204" pitchFamily="34" charset="0"/>
              </a:rPr>
              <a:t> en 2019, superior al </a:t>
            </a:r>
            <a:r>
              <a:rPr lang="es-ES" sz="1200" b="1" dirty="0">
                <a:effectLst/>
                <a:latin typeface="EHUSans"/>
                <a:ea typeface="Calibri" panose="020F0502020204030204" pitchFamily="34" charset="0"/>
              </a:rPr>
              <a:t>1,61%</a:t>
            </a:r>
            <a:r>
              <a:rPr lang="es-ES" sz="1200" dirty="0">
                <a:effectLst/>
                <a:latin typeface="EHUSans"/>
                <a:ea typeface="Calibri" panose="020F0502020204030204" pitchFamily="34" charset="0"/>
              </a:rPr>
              <a:t> que España representa en el PIB mundial.</a:t>
            </a:r>
          </a:p>
          <a:p>
            <a:pPr marL="457200" algn="just">
              <a:lnSpc>
                <a:spcPct val="105000"/>
              </a:lnSpc>
              <a:spcAft>
                <a:spcPts val="1200"/>
              </a:spcAft>
              <a:buNone/>
            </a:pPr>
            <a:r>
              <a:rPr lang="es-ES" sz="1200" dirty="0">
                <a:effectLst/>
                <a:latin typeface="EHUSans"/>
                <a:ea typeface="Calibri" panose="020F0502020204030204" pitchFamily="34" charset="0"/>
              </a:rPr>
              <a:t>- En mercancías, España suma el </a:t>
            </a:r>
            <a:r>
              <a:rPr lang="es-ES" sz="1200" b="1" dirty="0">
                <a:effectLst/>
                <a:latin typeface="EHUSans"/>
                <a:ea typeface="Calibri" panose="020F0502020204030204" pitchFamily="34" charset="0"/>
              </a:rPr>
              <a:t>1,83%</a:t>
            </a:r>
            <a:r>
              <a:rPr lang="es-ES" sz="1200" dirty="0">
                <a:effectLst/>
                <a:latin typeface="EHUSans"/>
                <a:ea typeface="Calibri" panose="020F0502020204030204" pitchFamily="34" charset="0"/>
              </a:rPr>
              <a:t> de las exportaciones mundiales (16º lugar en el ranking). En un periodo de intensa presión competitiva de las economías emergentes, es destacable que España haya logrado mantener su participación en las exportaciones mundiales, mientras que casi todos países han visto retroceder su cuota desde el año 2000.</a:t>
            </a:r>
          </a:p>
          <a:p>
            <a:pPr marL="457200" algn="just">
              <a:lnSpc>
                <a:spcPct val="105000"/>
              </a:lnSpc>
              <a:spcAft>
                <a:spcPts val="1200"/>
              </a:spcAft>
              <a:buNone/>
            </a:pPr>
            <a:r>
              <a:rPr lang="es-ES" sz="1200" dirty="0">
                <a:effectLst/>
                <a:latin typeface="EHUSans"/>
                <a:ea typeface="Calibri" panose="020F0502020204030204" pitchFamily="34" charset="0"/>
              </a:rPr>
              <a:t>- En servicios, en 2019 España representa el </a:t>
            </a:r>
            <a:r>
              <a:rPr lang="es-ES" sz="1200" b="1" dirty="0">
                <a:effectLst/>
                <a:latin typeface="EHUSans"/>
                <a:ea typeface="Calibri" panose="020F0502020204030204" pitchFamily="34" charset="0"/>
              </a:rPr>
              <a:t>2,60%</a:t>
            </a:r>
            <a:r>
              <a:rPr lang="es-ES" sz="1200" dirty="0">
                <a:effectLst/>
                <a:latin typeface="EHUSans"/>
                <a:ea typeface="Calibri" panose="020F0502020204030204" pitchFamily="34" charset="0"/>
              </a:rPr>
              <a:t> de las exportaciones mundiales de servicios comerciales (11º lugar en el ranking). Los servicios representan casi un tercio del total de las exportaciones españolas de bienes y servicios. Se observa un creciente protagonismo de los servicios no turísticos. En 2019, prácticamente </a:t>
            </a:r>
            <a:r>
              <a:rPr lang="es-ES" sz="1200" b="1" dirty="0">
                <a:effectLst/>
                <a:latin typeface="EHUSans"/>
                <a:ea typeface="Calibri" panose="020F0502020204030204" pitchFamily="34" charset="0"/>
              </a:rPr>
              <a:t>la mitad (49,3%) </a:t>
            </a:r>
            <a:r>
              <a:rPr lang="es-ES" sz="1200" dirty="0">
                <a:effectLst/>
                <a:latin typeface="EHUSans"/>
                <a:ea typeface="Calibri" panose="020F0502020204030204" pitchFamily="34" charset="0"/>
              </a:rPr>
              <a:t>de los ingresos por servicios provinieron de los servicios no turísticos.</a:t>
            </a:r>
          </a:p>
        </p:txBody>
      </p:sp>
      <p:sp>
        <p:nvSpPr>
          <p:cNvPr id="4" name="Rectángulo 3">
            <a:extLst>
              <a:ext uri="{FF2B5EF4-FFF2-40B4-BE49-F238E27FC236}">
                <a16:creationId xmlns:a16="http://schemas.microsoft.com/office/drawing/2014/main" id="{F0EF9AFD-7921-4C5F-8404-1467998951B7}"/>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1184000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14956" y="-31628"/>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La competitividad de las exportaciones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732422" y="2468561"/>
            <a:ext cx="8712200" cy="656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dirty="0">
                <a:solidFill>
                  <a:srgbClr val="4D4D4D"/>
                </a:solidFill>
                <a:latin typeface="EHUSans"/>
              </a:rPr>
              <a:t>Cuota en comercio de mercancías estable desde la crisis, mientras otros descienden.</a:t>
            </a:r>
          </a:p>
          <a:p>
            <a:pPr marL="457200" algn="just">
              <a:lnSpc>
                <a:spcPct val="105000"/>
              </a:lnSpc>
              <a:spcAft>
                <a:spcPts val="1200"/>
              </a:spcAft>
              <a:buNone/>
            </a:pPr>
            <a:r>
              <a:rPr lang="es-ES" sz="1200" dirty="0">
                <a:effectLst/>
                <a:latin typeface="EHUSans"/>
                <a:ea typeface="Calibri" panose="020F0502020204030204" pitchFamily="34" charset="0"/>
              </a:rPr>
              <a:t>-</a:t>
            </a:r>
          </a:p>
        </p:txBody>
      </p:sp>
      <p:graphicFrame>
        <p:nvGraphicFramePr>
          <p:cNvPr id="2" name="Gráfico 1">
            <a:extLst>
              <a:ext uri="{FF2B5EF4-FFF2-40B4-BE49-F238E27FC236}">
                <a16:creationId xmlns:a16="http://schemas.microsoft.com/office/drawing/2014/main" id="{561EC82B-9086-4119-86D1-6F28BF1471C2}"/>
              </a:ext>
            </a:extLst>
          </p:cNvPr>
          <p:cNvGraphicFramePr>
            <a:graphicFrameLocks/>
          </p:cNvGraphicFramePr>
          <p:nvPr>
            <p:extLst>
              <p:ext uri="{D42A27DB-BD31-4B8C-83A1-F6EECF244321}">
                <p14:modId xmlns:p14="http://schemas.microsoft.com/office/powerpoint/2010/main" val="2479578530"/>
              </p:ext>
            </p:extLst>
          </p:nvPr>
        </p:nvGraphicFramePr>
        <p:xfrm>
          <a:off x="380555" y="2927261"/>
          <a:ext cx="8943975" cy="3693319"/>
        </p:xfrm>
        <a:graphic>
          <a:graphicData uri="http://schemas.openxmlformats.org/drawingml/2006/chart">
            <c:chart xmlns:c="http://schemas.openxmlformats.org/drawingml/2006/chart" xmlns:r="http://schemas.openxmlformats.org/officeDocument/2006/relationships" r:id="rId11"/>
          </a:graphicData>
        </a:graphic>
      </p:graphicFrame>
      <p:sp>
        <p:nvSpPr>
          <p:cNvPr id="4" name="Rectángulo 3">
            <a:extLst>
              <a:ext uri="{FF2B5EF4-FFF2-40B4-BE49-F238E27FC236}">
                <a16:creationId xmlns:a16="http://schemas.microsoft.com/office/drawing/2014/main" id="{66194199-7A39-4ED5-AADE-B8655ACD3D19}"/>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2629713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14956" y="-31628"/>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La competitividad de las exportaciones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732422" y="2468561"/>
            <a:ext cx="8712200" cy="28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marL="457200" algn="just">
              <a:lnSpc>
                <a:spcPct val="105000"/>
              </a:lnSpc>
              <a:spcAft>
                <a:spcPts val="1200"/>
              </a:spcAft>
              <a:buNone/>
            </a:pPr>
            <a:r>
              <a:rPr lang="es-ES" sz="1200" dirty="0">
                <a:effectLst/>
                <a:latin typeface="EHUSans"/>
                <a:ea typeface="Calibri" panose="020F0502020204030204" pitchFamily="34" charset="0"/>
              </a:rPr>
              <a:t>Esto mismo es aún más llamativo si retrocedemos hasta 2000, en vísperas de la accesión de China a la OMC</a:t>
            </a:r>
          </a:p>
        </p:txBody>
      </p:sp>
      <p:graphicFrame>
        <p:nvGraphicFramePr>
          <p:cNvPr id="4" name="Gráfico 3">
            <a:extLst>
              <a:ext uri="{FF2B5EF4-FFF2-40B4-BE49-F238E27FC236}">
                <a16:creationId xmlns:a16="http://schemas.microsoft.com/office/drawing/2014/main" id="{1445B928-92D1-4F29-8B04-CDCDB06C7F7A}"/>
              </a:ext>
            </a:extLst>
          </p:cNvPr>
          <p:cNvGraphicFramePr>
            <a:graphicFrameLocks/>
          </p:cNvGraphicFramePr>
          <p:nvPr>
            <p:extLst>
              <p:ext uri="{D42A27DB-BD31-4B8C-83A1-F6EECF244321}">
                <p14:modId xmlns:p14="http://schemas.microsoft.com/office/powerpoint/2010/main" val="2791421267"/>
              </p:ext>
            </p:extLst>
          </p:nvPr>
        </p:nvGraphicFramePr>
        <p:xfrm>
          <a:off x="700135" y="2954547"/>
          <a:ext cx="7868842" cy="3779045"/>
        </p:xfrm>
        <a:graphic>
          <a:graphicData uri="http://schemas.openxmlformats.org/drawingml/2006/chart">
            <c:chart xmlns:c="http://schemas.openxmlformats.org/drawingml/2006/chart" xmlns:r="http://schemas.openxmlformats.org/officeDocument/2006/relationships" r:id="rId11"/>
          </a:graphicData>
        </a:graphic>
      </p:graphicFrame>
      <p:sp>
        <p:nvSpPr>
          <p:cNvPr id="5" name="Rectángulo 4">
            <a:extLst>
              <a:ext uri="{FF2B5EF4-FFF2-40B4-BE49-F238E27FC236}">
                <a16:creationId xmlns:a16="http://schemas.microsoft.com/office/drawing/2014/main" id="{54BD660D-4982-4981-8AAD-98D20BCB2FE8}"/>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2512692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94325" y="125426"/>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Aportación de las demandas externa e interna al crecimiento del PIB</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732422" y="2468561"/>
            <a:ext cx="8712200" cy="85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marL="457200" algn="just">
              <a:lnSpc>
                <a:spcPct val="105000"/>
              </a:lnSpc>
              <a:spcAft>
                <a:spcPts val="1200"/>
              </a:spcAft>
              <a:buNone/>
            </a:pPr>
            <a:r>
              <a:rPr lang="es-ES" sz="1200" dirty="0">
                <a:effectLst/>
                <a:latin typeface="EHUSans" panose="02000503050000020004"/>
                <a:ea typeface="Calibri" panose="020F0502020204030204" pitchFamily="34" charset="0"/>
              </a:rPr>
              <a:t>Desde 2013 y hasta 2019, España ha mantenido una situación de superávit corriente y de capacidad de financiación respecto al resto del mundo. Esos 7 años de situación de equilibrio externo son </a:t>
            </a:r>
            <a:r>
              <a:rPr lang="es-ES" sz="1200" b="1" dirty="0">
                <a:effectLst/>
                <a:latin typeface="EHUSans" panose="02000503050000020004"/>
                <a:ea typeface="Calibri" panose="020F0502020204030204" pitchFamily="34" charset="0"/>
              </a:rPr>
              <a:t>inéditos en la serie histórica</a:t>
            </a:r>
            <a:r>
              <a:rPr lang="es-ES" sz="1200" dirty="0">
                <a:effectLst/>
                <a:latin typeface="EHUSans" panose="02000503050000020004"/>
                <a:ea typeface="Calibri" panose="020F0502020204030204" pitchFamily="34" charset="0"/>
              </a:rPr>
              <a:t>. Particularmente destacable es la posición externa equilibrada contemporánea a años de vigoroso crecimiento de la demanda interna. Este equilibrio es indicador de una economía competitiva</a:t>
            </a:r>
            <a:r>
              <a:rPr lang="es-ES" sz="1200" i="1" dirty="0">
                <a:effectLst/>
                <a:latin typeface="EHUSans" panose="02000503050000020004"/>
                <a:ea typeface="Calibri" panose="020F0502020204030204" pitchFamily="34" charset="0"/>
              </a:rPr>
              <a:t>. </a:t>
            </a:r>
            <a:endParaRPr lang="es-ES" sz="1200" dirty="0">
              <a:effectLst/>
              <a:latin typeface="EHUSans" panose="02000503050000020004"/>
              <a:ea typeface="Calibri" panose="020F0502020204030204" pitchFamily="34" charset="0"/>
            </a:endParaRPr>
          </a:p>
        </p:txBody>
      </p:sp>
      <p:graphicFrame>
        <p:nvGraphicFramePr>
          <p:cNvPr id="2" name="1 Gráfico">
            <a:extLst>
              <a:ext uri="{FF2B5EF4-FFF2-40B4-BE49-F238E27FC236}">
                <a16:creationId xmlns:a16="http://schemas.microsoft.com/office/drawing/2014/main" id="{F1B4EB49-0B95-4A3B-B8F9-DDF2DE0437AB}"/>
              </a:ext>
            </a:extLst>
          </p:cNvPr>
          <p:cNvGraphicFramePr>
            <a:graphicFrameLocks/>
          </p:cNvGraphicFramePr>
          <p:nvPr>
            <p:extLst>
              <p:ext uri="{D42A27DB-BD31-4B8C-83A1-F6EECF244321}">
                <p14:modId xmlns:p14="http://schemas.microsoft.com/office/powerpoint/2010/main" val="2851040264"/>
              </p:ext>
            </p:extLst>
          </p:nvPr>
        </p:nvGraphicFramePr>
        <p:xfrm>
          <a:off x="732422" y="3639019"/>
          <a:ext cx="9094763" cy="2597614"/>
        </p:xfrm>
        <a:graphic>
          <a:graphicData uri="http://schemas.openxmlformats.org/drawingml/2006/chart">
            <c:chart xmlns:c="http://schemas.openxmlformats.org/drawingml/2006/chart" xmlns:r="http://schemas.openxmlformats.org/officeDocument/2006/relationships" r:id="rId11"/>
          </a:graphicData>
        </a:graphic>
      </p:graphicFrame>
      <p:sp>
        <p:nvSpPr>
          <p:cNvPr id="5" name="Rectángulo 4">
            <a:extLst>
              <a:ext uri="{FF2B5EF4-FFF2-40B4-BE49-F238E27FC236}">
                <a16:creationId xmlns:a16="http://schemas.microsoft.com/office/drawing/2014/main" id="{B6D6445E-67DD-4E24-8415-FA09721B4523}"/>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2864558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68688" y="153243"/>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Evolución de la distribución sectorial de las exportaciones de mercancías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732422" y="2468561"/>
            <a:ext cx="8712200" cy="28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marL="457200" algn="just">
              <a:lnSpc>
                <a:spcPct val="105000"/>
              </a:lnSpc>
              <a:spcAft>
                <a:spcPts val="1200"/>
              </a:spcAft>
              <a:buNone/>
            </a:pPr>
            <a:r>
              <a:rPr lang="es-ES" sz="1200" dirty="0">
                <a:effectLst/>
                <a:latin typeface="EHUSans" panose="02000503050000020004"/>
                <a:ea typeface="Calibri" panose="020F0502020204030204" pitchFamily="34" charset="0"/>
              </a:rPr>
              <a:t>Impacto de la competencia internacional en las exportaciones de productos de consumo.</a:t>
            </a:r>
          </a:p>
        </p:txBody>
      </p:sp>
      <p:graphicFrame>
        <p:nvGraphicFramePr>
          <p:cNvPr id="4" name="Gráfico 3">
            <a:extLst>
              <a:ext uri="{FF2B5EF4-FFF2-40B4-BE49-F238E27FC236}">
                <a16:creationId xmlns:a16="http://schemas.microsoft.com/office/drawing/2014/main" id="{9D9EC497-C25C-4161-86D6-42BF9A1E5DB4}"/>
              </a:ext>
            </a:extLst>
          </p:cNvPr>
          <p:cNvGraphicFramePr>
            <a:graphicFrameLocks/>
          </p:cNvGraphicFramePr>
          <p:nvPr>
            <p:extLst>
              <p:ext uri="{D42A27DB-BD31-4B8C-83A1-F6EECF244321}">
                <p14:modId xmlns:p14="http://schemas.microsoft.com/office/powerpoint/2010/main" val="288852331"/>
              </p:ext>
            </p:extLst>
          </p:nvPr>
        </p:nvGraphicFramePr>
        <p:xfrm>
          <a:off x="768665" y="3197980"/>
          <a:ext cx="9143542" cy="3443957"/>
        </p:xfrm>
        <a:graphic>
          <a:graphicData uri="http://schemas.openxmlformats.org/drawingml/2006/chart">
            <c:chart xmlns:c="http://schemas.openxmlformats.org/drawingml/2006/chart" xmlns:r="http://schemas.openxmlformats.org/officeDocument/2006/relationships" r:id="rId11"/>
          </a:graphicData>
        </a:graphic>
      </p:graphicFrame>
      <p:sp>
        <p:nvSpPr>
          <p:cNvPr id="5" name="Rectángulo 4">
            <a:extLst>
              <a:ext uri="{FF2B5EF4-FFF2-40B4-BE49-F238E27FC236}">
                <a16:creationId xmlns:a16="http://schemas.microsoft.com/office/drawing/2014/main" id="{42C9C7BC-3954-4237-AC72-0A3810880520}"/>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1431065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68688" y="153243"/>
            <a:ext cx="14660688"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Evolución de la distribución sectorial de las exportaciones de mercancías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graphicFrame>
        <p:nvGraphicFramePr>
          <p:cNvPr id="15" name="Marcador de contenido 3">
            <a:extLst>
              <a:ext uri="{FF2B5EF4-FFF2-40B4-BE49-F238E27FC236}">
                <a16:creationId xmlns:a16="http://schemas.microsoft.com/office/drawing/2014/main" id="{0C8B1CCA-285A-4D71-BDB6-E2082209BBD3}"/>
              </a:ext>
            </a:extLst>
          </p:cNvPr>
          <p:cNvGraphicFramePr>
            <a:graphicFrameLocks/>
          </p:cNvGraphicFramePr>
          <p:nvPr>
            <p:extLst>
              <p:ext uri="{D42A27DB-BD31-4B8C-83A1-F6EECF244321}">
                <p14:modId xmlns:p14="http://schemas.microsoft.com/office/powerpoint/2010/main" val="2557369921"/>
              </p:ext>
            </p:extLst>
          </p:nvPr>
        </p:nvGraphicFramePr>
        <p:xfrm>
          <a:off x="76912" y="2615262"/>
          <a:ext cx="4554910" cy="3725651"/>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 name="Gráfico 1">
            <a:extLst>
              <a:ext uri="{FF2B5EF4-FFF2-40B4-BE49-F238E27FC236}">
                <a16:creationId xmlns:a16="http://schemas.microsoft.com/office/drawing/2014/main" id="{C9CA5B34-ED52-48A3-AA6F-7E17D6A13351}"/>
              </a:ext>
            </a:extLst>
          </p:cNvPr>
          <p:cNvGraphicFramePr>
            <a:graphicFrameLocks/>
          </p:cNvGraphicFramePr>
          <p:nvPr>
            <p:extLst>
              <p:ext uri="{D42A27DB-BD31-4B8C-83A1-F6EECF244321}">
                <p14:modId xmlns:p14="http://schemas.microsoft.com/office/powerpoint/2010/main" val="1694227557"/>
              </p:ext>
            </p:extLst>
          </p:nvPr>
        </p:nvGraphicFramePr>
        <p:xfrm>
          <a:off x="6144425" y="2854296"/>
          <a:ext cx="4482659" cy="3299657"/>
        </p:xfrm>
        <a:graphic>
          <a:graphicData uri="http://schemas.openxmlformats.org/drawingml/2006/chart">
            <c:chart xmlns:c="http://schemas.openxmlformats.org/drawingml/2006/chart" xmlns:r="http://schemas.openxmlformats.org/officeDocument/2006/relationships" r:id="rId11"/>
          </a:graphicData>
        </a:graphic>
      </p:graphicFrame>
      <p:sp>
        <p:nvSpPr>
          <p:cNvPr id="5" name="Rectángulo 4">
            <a:extLst>
              <a:ext uri="{FF2B5EF4-FFF2-40B4-BE49-F238E27FC236}">
                <a16:creationId xmlns:a16="http://schemas.microsoft.com/office/drawing/2014/main" id="{07788A4E-238A-4CC6-BE14-9D25753CCB6B}"/>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1751071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68688" y="153243"/>
            <a:ext cx="14660688"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Evolución de la distribución sectorial de las exportaciones de mercancías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graphicFrame>
        <p:nvGraphicFramePr>
          <p:cNvPr id="3" name="Tabla 2">
            <a:extLst>
              <a:ext uri="{FF2B5EF4-FFF2-40B4-BE49-F238E27FC236}">
                <a16:creationId xmlns:a16="http://schemas.microsoft.com/office/drawing/2014/main" id="{34A2D351-F6CB-47D1-AFC6-7095DA0AD765}"/>
              </a:ext>
            </a:extLst>
          </p:cNvPr>
          <p:cNvGraphicFramePr>
            <a:graphicFrameLocks noGrp="1"/>
          </p:cNvGraphicFramePr>
          <p:nvPr>
            <p:extLst>
              <p:ext uri="{D42A27DB-BD31-4B8C-83A1-F6EECF244321}">
                <p14:modId xmlns:p14="http://schemas.microsoft.com/office/powerpoint/2010/main" val="1682769905"/>
              </p:ext>
            </p:extLst>
          </p:nvPr>
        </p:nvGraphicFramePr>
        <p:xfrm>
          <a:off x="734938" y="2368417"/>
          <a:ext cx="9597781" cy="4497237"/>
        </p:xfrm>
        <a:graphic>
          <a:graphicData uri="http://schemas.openxmlformats.org/drawingml/2006/table">
            <a:tbl>
              <a:tblPr>
                <a:tableStyleId>{5C22544A-7EE6-4342-B048-85BDC9FD1C3A}</a:tableStyleId>
              </a:tblPr>
              <a:tblGrid>
                <a:gridCol w="6429583">
                  <a:extLst>
                    <a:ext uri="{9D8B030D-6E8A-4147-A177-3AD203B41FA5}">
                      <a16:colId xmlns:a16="http://schemas.microsoft.com/office/drawing/2014/main" val="3827633698"/>
                    </a:ext>
                  </a:extLst>
                </a:gridCol>
                <a:gridCol w="2161830">
                  <a:extLst>
                    <a:ext uri="{9D8B030D-6E8A-4147-A177-3AD203B41FA5}">
                      <a16:colId xmlns:a16="http://schemas.microsoft.com/office/drawing/2014/main" val="3114748245"/>
                    </a:ext>
                  </a:extLst>
                </a:gridCol>
                <a:gridCol w="1006368">
                  <a:extLst>
                    <a:ext uri="{9D8B030D-6E8A-4147-A177-3AD203B41FA5}">
                      <a16:colId xmlns:a16="http://schemas.microsoft.com/office/drawing/2014/main" val="231256434"/>
                    </a:ext>
                  </a:extLst>
                </a:gridCol>
              </a:tblGrid>
              <a:tr h="124967">
                <a:tc>
                  <a:txBody>
                    <a:bodyPr/>
                    <a:lstStyle/>
                    <a:p>
                      <a:pPr algn="l" fontAlgn="b"/>
                      <a:r>
                        <a:rPr lang="es-ES" sz="800" u="none" strike="noStrike">
                          <a:effectLst/>
                        </a:rPr>
                        <a:t>4 -- Productos industriales y tecnología</a:t>
                      </a:r>
                      <a:endParaRPr lang="es-ES" sz="800" b="1"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100,00%</a:t>
                      </a:r>
                      <a:endParaRPr lang="es-ES" sz="800" b="1"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229,06%</a:t>
                      </a:r>
                      <a:endParaRPr lang="es-ES" sz="800" b="1"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848828224"/>
                  </a:ext>
                </a:extLst>
              </a:tr>
              <a:tr h="124967">
                <a:tc>
                  <a:txBody>
                    <a:bodyPr/>
                    <a:lstStyle/>
                    <a:p>
                      <a:pPr algn="l" fontAlgn="b"/>
                      <a:r>
                        <a:rPr lang="es-ES" sz="800" u="none" strike="noStrike">
                          <a:effectLst/>
                        </a:rPr>
                        <a:t>401 -- Equipos y componentes electrónicos e informáticos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86,41%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557776345"/>
                  </a:ext>
                </a:extLst>
              </a:tr>
              <a:tr h="124967">
                <a:tc>
                  <a:txBody>
                    <a:bodyPr/>
                    <a:lstStyle/>
                    <a:p>
                      <a:pPr algn="l" fontAlgn="b"/>
                      <a:r>
                        <a:rPr lang="es-ES" sz="800" u="none" strike="noStrike">
                          <a:effectLst/>
                        </a:rPr>
                        <a:t>402 -- Tecnología agrícola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290,78%</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462032966"/>
                  </a:ext>
                </a:extLst>
              </a:tr>
              <a:tr h="124967">
                <a:tc>
                  <a:txBody>
                    <a:bodyPr/>
                    <a:lstStyle/>
                    <a:p>
                      <a:pPr algn="l" fontAlgn="b"/>
                      <a:r>
                        <a:rPr lang="es-ES" sz="800" u="none" strike="noStrike">
                          <a:effectLst/>
                        </a:rPr>
                        <a:t>403 -- Tecnología de envase y embalaje</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265,73%</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4280996037"/>
                  </a:ext>
                </a:extLst>
              </a:tr>
              <a:tr h="124967">
                <a:tc>
                  <a:txBody>
                    <a:bodyPr/>
                    <a:lstStyle/>
                    <a:p>
                      <a:pPr algn="l" fontAlgn="b"/>
                      <a:r>
                        <a:rPr lang="es-ES" sz="800" u="none" strike="noStrike">
                          <a:effectLst/>
                        </a:rPr>
                        <a:t>404 -- Tecnología para la industria alimentaria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317,47%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783939549"/>
                  </a:ext>
                </a:extLst>
              </a:tr>
              <a:tr h="240709">
                <a:tc>
                  <a:txBody>
                    <a:bodyPr/>
                    <a:lstStyle/>
                    <a:p>
                      <a:pPr algn="l" fontAlgn="b"/>
                      <a:r>
                        <a:rPr lang="es-ES" sz="800" u="none" strike="noStrike">
                          <a:effectLst/>
                        </a:rPr>
                        <a:t>405 -- Maquinaria de obras públicas, construcción, minería y transporte</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279,61%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735084082"/>
                  </a:ext>
                </a:extLst>
              </a:tr>
              <a:tr h="124967">
                <a:tc>
                  <a:txBody>
                    <a:bodyPr/>
                    <a:lstStyle/>
                    <a:p>
                      <a:pPr algn="l" fontAlgn="b"/>
                      <a:r>
                        <a:rPr lang="es-ES" sz="800" u="none" strike="noStrike">
                          <a:effectLst/>
                        </a:rPr>
                        <a:t>406 -- Maquinaria para trabajar madera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155,94%</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4218296403"/>
                  </a:ext>
                </a:extLst>
              </a:tr>
              <a:tr h="124967">
                <a:tc>
                  <a:txBody>
                    <a:bodyPr/>
                    <a:lstStyle/>
                    <a:p>
                      <a:pPr algn="l" fontAlgn="b"/>
                      <a:r>
                        <a:rPr lang="es-ES" sz="800" u="none" strike="noStrike">
                          <a:effectLst/>
                        </a:rPr>
                        <a:t>407 -- Industria auxiliar cerámica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222,34%</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841220216"/>
                  </a:ext>
                </a:extLst>
              </a:tr>
              <a:tr h="124967">
                <a:tc>
                  <a:txBody>
                    <a:bodyPr/>
                    <a:lstStyle/>
                    <a:p>
                      <a:pPr algn="l" fontAlgn="b"/>
                      <a:r>
                        <a:rPr lang="es-ES" sz="800" u="none" strike="noStrike">
                          <a:effectLst/>
                        </a:rPr>
                        <a:t>408 -- Maquinaria para piedra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256,38%</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807243135"/>
                  </a:ext>
                </a:extLst>
              </a:tr>
              <a:tr h="124967">
                <a:tc>
                  <a:txBody>
                    <a:bodyPr/>
                    <a:lstStyle/>
                    <a:p>
                      <a:pPr algn="l" fontAlgn="b"/>
                      <a:r>
                        <a:rPr lang="es-ES" sz="800" u="none" strike="noStrike" dirty="0">
                          <a:effectLst/>
                        </a:rPr>
                        <a:t>409 -- Maquinaria y material eléctrico</a:t>
                      </a:r>
                      <a:endParaRPr lang="es-ES" sz="800" b="0" i="0" u="none" strike="noStrike" dirty="0">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275,59%</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671149967"/>
                  </a:ext>
                </a:extLst>
              </a:tr>
              <a:tr h="124967">
                <a:tc>
                  <a:txBody>
                    <a:bodyPr/>
                    <a:lstStyle/>
                    <a:p>
                      <a:pPr algn="l" fontAlgn="b"/>
                      <a:r>
                        <a:rPr lang="es-ES" sz="800" u="none" strike="noStrike">
                          <a:effectLst/>
                        </a:rPr>
                        <a:t>410 -- Maquinaria textil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100,21%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688163862"/>
                  </a:ext>
                </a:extLst>
              </a:tr>
              <a:tr h="124967">
                <a:tc>
                  <a:txBody>
                    <a:bodyPr/>
                    <a:lstStyle/>
                    <a:p>
                      <a:pPr algn="l" fontAlgn="b"/>
                      <a:r>
                        <a:rPr lang="es-ES" sz="800" u="none" strike="noStrike">
                          <a:effectLst/>
                        </a:rPr>
                        <a:t>411 -- Maquinaria para caucho y plástico</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211,00%</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301617262"/>
                  </a:ext>
                </a:extLst>
              </a:tr>
              <a:tr h="124967">
                <a:tc>
                  <a:txBody>
                    <a:bodyPr/>
                    <a:lstStyle/>
                    <a:p>
                      <a:pPr algn="l" fontAlgn="b"/>
                      <a:r>
                        <a:rPr lang="es-ES" sz="800" u="none" strike="noStrike">
                          <a:effectLst/>
                        </a:rPr>
                        <a:t>412 -- Demás maquinaria y componentes industriales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222,42%</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490590715"/>
                  </a:ext>
                </a:extLst>
              </a:tr>
              <a:tr h="124967">
                <a:tc>
                  <a:txBody>
                    <a:bodyPr/>
                    <a:lstStyle/>
                    <a:p>
                      <a:pPr algn="l" fontAlgn="b"/>
                      <a:r>
                        <a:rPr lang="es-ES" sz="800" u="none" strike="noStrike">
                          <a:effectLst/>
                        </a:rPr>
                        <a:t>413 -- Industria automoción</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169,99%</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847891961"/>
                  </a:ext>
                </a:extLst>
              </a:tr>
              <a:tr h="124967">
                <a:tc>
                  <a:txBody>
                    <a:bodyPr/>
                    <a:lstStyle/>
                    <a:p>
                      <a:pPr algn="l" fontAlgn="b"/>
                      <a:r>
                        <a:rPr lang="es-ES" sz="800" u="none" strike="noStrike">
                          <a:effectLst/>
                        </a:rPr>
                        <a:t>414 -- Industria ferroviaria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669,74%</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954241135"/>
                  </a:ext>
                </a:extLst>
              </a:tr>
              <a:tr h="124967">
                <a:tc>
                  <a:txBody>
                    <a:bodyPr/>
                    <a:lstStyle/>
                    <a:p>
                      <a:pPr algn="l" fontAlgn="b"/>
                      <a:r>
                        <a:rPr lang="es-ES" sz="800" u="none" strike="noStrike">
                          <a:effectLst/>
                        </a:rPr>
                        <a:t>415 -- Industria aeronáutica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539,97%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419328531"/>
                  </a:ext>
                </a:extLst>
              </a:tr>
              <a:tr h="124967">
                <a:tc>
                  <a:txBody>
                    <a:bodyPr/>
                    <a:lstStyle/>
                    <a:p>
                      <a:pPr algn="l" fontAlgn="b"/>
                      <a:r>
                        <a:rPr lang="es-ES" sz="800" u="none" strike="noStrike">
                          <a:effectLst/>
                        </a:rPr>
                        <a:t>416 -- Industria naval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57,38%</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4218911607"/>
                  </a:ext>
                </a:extLst>
              </a:tr>
              <a:tr h="124967">
                <a:tc>
                  <a:txBody>
                    <a:bodyPr/>
                    <a:lstStyle/>
                    <a:p>
                      <a:pPr algn="l" fontAlgn="b"/>
                      <a:r>
                        <a:rPr lang="es-ES" sz="800" u="none" strike="noStrike">
                          <a:effectLst/>
                        </a:rPr>
                        <a:t>417 -- Industria espacial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78314,01%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4100635718"/>
                  </a:ext>
                </a:extLst>
              </a:tr>
              <a:tr h="124967">
                <a:tc>
                  <a:txBody>
                    <a:bodyPr/>
                    <a:lstStyle/>
                    <a:p>
                      <a:pPr algn="l" fontAlgn="b"/>
                      <a:r>
                        <a:rPr lang="es-ES" sz="800" u="none" strike="noStrike">
                          <a:effectLst/>
                        </a:rPr>
                        <a:t>418 -- Defensa y seguridad militar</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191,47%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01213847"/>
                  </a:ext>
                </a:extLst>
              </a:tr>
              <a:tr h="124967">
                <a:tc>
                  <a:txBody>
                    <a:bodyPr/>
                    <a:lstStyle/>
                    <a:p>
                      <a:pPr algn="l" fontAlgn="b"/>
                      <a:r>
                        <a:rPr lang="es-ES" sz="800" u="none" strike="noStrike">
                          <a:effectLst/>
                        </a:rPr>
                        <a:t>419 -- Robótica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362,88%</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4219713710"/>
                  </a:ext>
                </a:extLst>
              </a:tr>
              <a:tr h="124967">
                <a:tc>
                  <a:txBody>
                    <a:bodyPr/>
                    <a:lstStyle/>
                    <a:p>
                      <a:pPr algn="l" fontAlgn="b"/>
                      <a:r>
                        <a:rPr lang="es-ES" sz="800" u="none" strike="noStrike">
                          <a:effectLst/>
                        </a:rPr>
                        <a:t>420 -- Máquina herramienta y fabricación avanzada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214,63%</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4152518031"/>
                  </a:ext>
                </a:extLst>
              </a:tr>
              <a:tr h="124967">
                <a:tc>
                  <a:txBody>
                    <a:bodyPr/>
                    <a:lstStyle/>
                    <a:p>
                      <a:pPr algn="l" fontAlgn="b"/>
                      <a:r>
                        <a:rPr lang="es-ES" sz="800" u="none" strike="noStrike">
                          <a:effectLst/>
                        </a:rPr>
                        <a:t>421 -- Fundición y siderurgia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252,15%</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980223252"/>
                  </a:ext>
                </a:extLst>
              </a:tr>
              <a:tr h="124967">
                <a:tc>
                  <a:txBody>
                    <a:bodyPr/>
                    <a:lstStyle/>
                    <a:p>
                      <a:pPr algn="l" fontAlgn="b"/>
                      <a:r>
                        <a:rPr lang="es-ES" sz="800" u="none" strike="noStrike">
                          <a:effectLst/>
                        </a:rPr>
                        <a:t>422 -- Equipos para manipulación de fluidos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207,69%</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417451570"/>
                  </a:ext>
                </a:extLst>
              </a:tr>
              <a:tr h="124967">
                <a:tc>
                  <a:txBody>
                    <a:bodyPr/>
                    <a:lstStyle/>
                    <a:p>
                      <a:pPr algn="l" fontAlgn="b"/>
                      <a:r>
                        <a:rPr lang="es-ES" sz="800" u="none" strike="noStrike">
                          <a:effectLst/>
                        </a:rPr>
                        <a:t>423 -- Moldes y matrices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191,47%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887741176"/>
                  </a:ext>
                </a:extLst>
              </a:tr>
              <a:tr h="124967">
                <a:tc>
                  <a:txBody>
                    <a:bodyPr/>
                    <a:lstStyle/>
                    <a:p>
                      <a:pPr algn="l" fontAlgn="b"/>
                      <a:r>
                        <a:rPr lang="es-ES" sz="800" u="none" strike="noStrike">
                          <a:effectLst/>
                        </a:rPr>
                        <a:t>424 -- Industrias de la ciencia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246,81%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23201908"/>
                  </a:ext>
                </a:extLst>
              </a:tr>
              <a:tr h="124967">
                <a:tc>
                  <a:txBody>
                    <a:bodyPr/>
                    <a:lstStyle/>
                    <a:p>
                      <a:pPr algn="l" fontAlgn="b"/>
                      <a:r>
                        <a:rPr lang="es-ES" sz="800" u="none" strike="noStrike">
                          <a:effectLst/>
                        </a:rPr>
                        <a:t>427 -- Tecnología y equipamiento sanitario</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271,54%</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4282796731"/>
                  </a:ext>
                </a:extLst>
              </a:tr>
              <a:tr h="124967">
                <a:tc>
                  <a:txBody>
                    <a:bodyPr/>
                    <a:lstStyle/>
                    <a:p>
                      <a:pPr algn="l" fontAlgn="b"/>
                      <a:r>
                        <a:rPr lang="es-ES" sz="800" u="none" strike="noStrike">
                          <a:effectLst/>
                        </a:rPr>
                        <a:t>428 -- Equipos municipales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174,20%</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887527129"/>
                  </a:ext>
                </a:extLst>
              </a:tr>
              <a:tr h="124967">
                <a:tc>
                  <a:txBody>
                    <a:bodyPr/>
                    <a:lstStyle/>
                    <a:p>
                      <a:pPr algn="l" fontAlgn="b"/>
                      <a:r>
                        <a:rPr lang="es-ES" sz="800" u="none" strike="noStrike">
                          <a:effectLst/>
                        </a:rPr>
                        <a:t>429 -- Equipos de protección y seguridad laboral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597,97%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342948884"/>
                  </a:ext>
                </a:extLst>
              </a:tr>
              <a:tr h="124967">
                <a:tc>
                  <a:txBody>
                    <a:bodyPr/>
                    <a:lstStyle/>
                    <a:p>
                      <a:pPr algn="l" fontAlgn="b"/>
                      <a:r>
                        <a:rPr lang="es-ES" sz="800" u="none" strike="noStrike">
                          <a:effectLst/>
                        </a:rPr>
                        <a:t>430 -- Protección contra incendios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283,55%</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92143836"/>
                  </a:ext>
                </a:extLst>
              </a:tr>
              <a:tr h="124967">
                <a:tc>
                  <a:txBody>
                    <a:bodyPr/>
                    <a:lstStyle/>
                    <a:p>
                      <a:pPr algn="l" fontAlgn="b"/>
                      <a:r>
                        <a:rPr lang="es-ES" sz="800" u="none" strike="noStrike">
                          <a:effectLst/>
                        </a:rPr>
                        <a:t>431 -- Productos de limpieza e higiene profesional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174,84%</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559717768"/>
                  </a:ext>
                </a:extLst>
              </a:tr>
              <a:tr h="124967">
                <a:tc>
                  <a:txBody>
                    <a:bodyPr/>
                    <a:lstStyle/>
                    <a:p>
                      <a:pPr algn="l" fontAlgn="b"/>
                      <a:r>
                        <a:rPr lang="es-ES" sz="800" u="none" strike="noStrike">
                          <a:effectLst/>
                        </a:rPr>
                        <a:t>432 -- Medio ambiente y producción energética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369,55%</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01741538"/>
                  </a:ext>
                </a:extLst>
              </a:tr>
              <a:tr h="124967">
                <a:tc>
                  <a:txBody>
                    <a:bodyPr/>
                    <a:lstStyle/>
                    <a:p>
                      <a:pPr algn="l" fontAlgn="b"/>
                      <a:r>
                        <a:rPr lang="es-ES" sz="800" u="none" strike="noStrike">
                          <a:effectLst/>
                        </a:rPr>
                        <a:t>433 -- Industria química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315,08%</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612101237"/>
                  </a:ext>
                </a:extLst>
              </a:tr>
              <a:tr h="124967">
                <a:tc>
                  <a:txBody>
                    <a:bodyPr/>
                    <a:lstStyle/>
                    <a:p>
                      <a:pPr algn="l" fontAlgn="b"/>
                      <a:r>
                        <a:rPr lang="es-ES" sz="800" u="none" strike="noStrike">
                          <a:effectLst/>
                        </a:rPr>
                        <a:t>434 -- Materiales de construcción</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180,69%</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05157137"/>
                  </a:ext>
                </a:extLst>
              </a:tr>
              <a:tr h="124967">
                <a:tc>
                  <a:txBody>
                    <a:bodyPr/>
                    <a:lstStyle/>
                    <a:p>
                      <a:pPr algn="l" fontAlgn="b"/>
                      <a:r>
                        <a:rPr lang="es-ES" sz="800" u="none" strike="noStrike">
                          <a:effectLst/>
                        </a:rPr>
                        <a:t>435 -- Materias primas, semimanufacturas y productos intermedios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300,67%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4270006399"/>
                  </a:ext>
                </a:extLst>
              </a:tr>
              <a:tr h="124967">
                <a:tc>
                  <a:txBody>
                    <a:bodyPr/>
                    <a:lstStyle/>
                    <a:p>
                      <a:pPr algn="l" fontAlgn="b"/>
                      <a:r>
                        <a:rPr lang="es-ES" sz="800" u="none" strike="noStrike">
                          <a:effectLst/>
                        </a:rPr>
                        <a:t>436 -- Equipamiento para colectividades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dirty="0">
                          <a:effectLst/>
                        </a:rPr>
                        <a:t>190,45%</a:t>
                      </a:r>
                      <a:endParaRPr lang="es-ES" sz="800" b="0" i="0" u="none" strike="noStrike" dirty="0">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878485303"/>
                  </a:ext>
                </a:extLst>
              </a:tr>
            </a:tbl>
          </a:graphicData>
        </a:graphic>
      </p:graphicFrame>
      <p:sp>
        <p:nvSpPr>
          <p:cNvPr id="4" name="Rectángulo 3">
            <a:extLst>
              <a:ext uri="{FF2B5EF4-FFF2-40B4-BE49-F238E27FC236}">
                <a16:creationId xmlns:a16="http://schemas.microsoft.com/office/drawing/2014/main" id="{1DABF16B-D87A-4FC5-ACB5-AD8D93FA5F40}"/>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315450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530797" y="153247"/>
            <a:ext cx="14660688" cy="6879942"/>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Evolución de la distribución sectorial de las exportaciones de mercancías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graphicFrame>
        <p:nvGraphicFramePr>
          <p:cNvPr id="2" name="Tabla 1">
            <a:extLst>
              <a:ext uri="{FF2B5EF4-FFF2-40B4-BE49-F238E27FC236}">
                <a16:creationId xmlns:a16="http://schemas.microsoft.com/office/drawing/2014/main" id="{30D0FEEB-A720-4BDB-9887-FE767CC0263C}"/>
              </a:ext>
            </a:extLst>
          </p:cNvPr>
          <p:cNvGraphicFramePr>
            <a:graphicFrameLocks noGrp="1"/>
          </p:cNvGraphicFramePr>
          <p:nvPr>
            <p:extLst>
              <p:ext uri="{D42A27DB-BD31-4B8C-83A1-F6EECF244321}">
                <p14:modId xmlns:p14="http://schemas.microsoft.com/office/powerpoint/2010/main" val="78688079"/>
              </p:ext>
            </p:extLst>
          </p:nvPr>
        </p:nvGraphicFramePr>
        <p:xfrm>
          <a:off x="1256233" y="2342296"/>
          <a:ext cx="8597068" cy="4494552"/>
        </p:xfrm>
        <a:graphic>
          <a:graphicData uri="http://schemas.openxmlformats.org/drawingml/2006/table">
            <a:tbl>
              <a:tblPr>
                <a:tableStyleId>{5C22544A-7EE6-4342-B048-85BDC9FD1C3A}</a:tableStyleId>
              </a:tblPr>
              <a:tblGrid>
                <a:gridCol w="5884898">
                  <a:extLst>
                    <a:ext uri="{9D8B030D-6E8A-4147-A177-3AD203B41FA5}">
                      <a16:colId xmlns:a16="http://schemas.microsoft.com/office/drawing/2014/main" val="3754587960"/>
                    </a:ext>
                  </a:extLst>
                </a:gridCol>
                <a:gridCol w="1978689">
                  <a:extLst>
                    <a:ext uri="{9D8B030D-6E8A-4147-A177-3AD203B41FA5}">
                      <a16:colId xmlns:a16="http://schemas.microsoft.com/office/drawing/2014/main" val="512089509"/>
                    </a:ext>
                  </a:extLst>
                </a:gridCol>
                <a:gridCol w="733481">
                  <a:extLst>
                    <a:ext uri="{9D8B030D-6E8A-4147-A177-3AD203B41FA5}">
                      <a16:colId xmlns:a16="http://schemas.microsoft.com/office/drawing/2014/main" val="220767037"/>
                    </a:ext>
                  </a:extLst>
                </a:gridCol>
              </a:tblGrid>
              <a:tr h="121307">
                <a:tc>
                  <a:txBody>
                    <a:bodyPr/>
                    <a:lstStyle/>
                    <a:p>
                      <a:pPr algn="l" fontAlgn="b"/>
                      <a:r>
                        <a:rPr lang="es-ES" sz="800" u="none" strike="noStrike" dirty="0">
                          <a:effectLst/>
                        </a:rPr>
                        <a:t>4 -- Productos industriales y tecnología</a:t>
                      </a:r>
                      <a:endParaRPr lang="es-ES" sz="800" b="1" i="0" u="none" strike="noStrike" dirty="0">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100,00%</a:t>
                      </a:r>
                      <a:endParaRPr lang="es-ES" sz="800" b="1"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100,00%</a:t>
                      </a:r>
                      <a:endParaRPr lang="es-ES" sz="800" b="1"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182181546"/>
                  </a:ext>
                </a:extLst>
              </a:tr>
              <a:tr h="121307">
                <a:tc>
                  <a:txBody>
                    <a:bodyPr/>
                    <a:lstStyle/>
                    <a:p>
                      <a:pPr algn="l" fontAlgn="b"/>
                      <a:r>
                        <a:rPr lang="es-ES" sz="800" u="none" strike="noStrike" dirty="0">
                          <a:effectLst/>
                        </a:rPr>
                        <a:t>401 -- Equipos y componentes electrónicos e informáticos</a:t>
                      </a:r>
                      <a:endParaRPr lang="es-ES" sz="800" b="0" i="0" u="none" strike="noStrike" dirty="0">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5,37%</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2,02%</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006397622"/>
                  </a:ext>
                </a:extLst>
              </a:tr>
              <a:tr h="121307">
                <a:tc>
                  <a:txBody>
                    <a:bodyPr/>
                    <a:lstStyle/>
                    <a:p>
                      <a:pPr algn="l" fontAlgn="b"/>
                      <a:r>
                        <a:rPr lang="es-ES" sz="800" u="none" strike="noStrike">
                          <a:effectLst/>
                        </a:rPr>
                        <a:t>402 -- Tecnología agrícola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0,62%</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0,79%</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844011606"/>
                  </a:ext>
                </a:extLst>
              </a:tr>
              <a:tr h="121307">
                <a:tc>
                  <a:txBody>
                    <a:bodyPr/>
                    <a:lstStyle/>
                    <a:p>
                      <a:pPr algn="l" fontAlgn="b"/>
                      <a:r>
                        <a:rPr lang="es-ES" sz="800" u="none" strike="noStrike">
                          <a:effectLst/>
                        </a:rPr>
                        <a:t>403 -- Tecnología de envase y embalaje</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1,80%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2,09%</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555453117"/>
                  </a:ext>
                </a:extLst>
              </a:tr>
              <a:tr h="121307">
                <a:tc>
                  <a:txBody>
                    <a:bodyPr/>
                    <a:lstStyle/>
                    <a:p>
                      <a:pPr algn="l" fontAlgn="b"/>
                      <a:r>
                        <a:rPr lang="es-ES" sz="800" u="none" strike="noStrike" dirty="0">
                          <a:effectLst/>
                        </a:rPr>
                        <a:t>404 -- Tecnología para la industria alimentaria</a:t>
                      </a:r>
                      <a:endParaRPr lang="es-ES" sz="800" b="0" i="0" u="none" strike="noStrike" dirty="0">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0,33%</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0,45%</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650907754"/>
                  </a:ext>
                </a:extLst>
              </a:tr>
              <a:tr h="238024">
                <a:tc>
                  <a:txBody>
                    <a:bodyPr/>
                    <a:lstStyle/>
                    <a:p>
                      <a:pPr algn="l" fontAlgn="b"/>
                      <a:r>
                        <a:rPr lang="es-ES" sz="800" u="none" strike="noStrike">
                          <a:effectLst/>
                        </a:rPr>
                        <a:t>405 -- Maquinaria de obras públicas, construcción, minería y transporte</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1,59%</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1,94%</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248618661"/>
                  </a:ext>
                </a:extLst>
              </a:tr>
              <a:tr h="121307">
                <a:tc>
                  <a:txBody>
                    <a:bodyPr/>
                    <a:lstStyle/>
                    <a:p>
                      <a:pPr algn="l" fontAlgn="b"/>
                      <a:r>
                        <a:rPr lang="es-ES" sz="800" u="none" strike="noStrike">
                          <a:effectLst/>
                        </a:rPr>
                        <a:t>406 -- Maquinaria para trabajar madera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0,10%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0,07%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715398513"/>
                  </a:ext>
                </a:extLst>
              </a:tr>
              <a:tr h="121307">
                <a:tc>
                  <a:txBody>
                    <a:bodyPr/>
                    <a:lstStyle/>
                    <a:p>
                      <a:pPr algn="l" fontAlgn="b"/>
                      <a:r>
                        <a:rPr lang="es-ES" sz="800" u="none" strike="noStrike" dirty="0">
                          <a:effectLst/>
                        </a:rPr>
                        <a:t>407 -- Industria auxiliar cerámica</a:t>
                      </a:r>
                      <a:endParaRPr lang="es-ES" sz="800" b="0" i="0" u="none" strike="noStrike" dirty="0">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0,50%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0,48%</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488552424"/>
                  </a:ext>
                </a:extLst>
              </a:tr>
              <a:tr h="121307">
                <a:tc>
                  <a:txBody>
                    <a:bodyPr/>
                    <a:lstStyle/>
                    <a:p>
                      <a:pPr algn="l" fontAlgn="b"/>
                      <a:r>
                        <a:rPr lang="es-ES" sz="800" u="none" strike="noStrike">
                          <a:effectLst/>
                        </a:rPr>
                        <a:t>408 -- Maquinaria para piedra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0,02%</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0,03%</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025484079"/>
                  </a:ext>
                </a:extLst>
              </a:tr>
              <a:tr h="121307">
                <a:tc>
                  <a:txBody>
                    <a:bodyPr/>
                    <a:lstStyle/>
                    <a:p>
                      <a:pPr algn="l" fontAlgn="b"/>
                      <a:r>
                        <a:rPr lang="es-ES" sz="800" u="none" strike="noStrike">
                          <a:effectLst/>
                        </a:rPr>
                        <a:t>409 -- Maquinaria y material eléctrico</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3,73%</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4,49%</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639663580"/>
                  </a:ext>
                </a:extLst>
              </a:tr>
              <a:tr h="121307">
                <a:tc>
                  <a:txBody>
                    <a:bodyPr/>
                    <a:lstStyle/>
                    <a:p>
                      <a:pPr algn="l" fontAlgn="b"/>
                      <a:r>
                        <a:rPr lang="es-ES" sz="800" u="none" strike="noStrike">
                          <a:effectLst/>
                        </a:rPr>
                        <a:t>410 -- Maquinaria textil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0,29%</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0,13%</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242576676"/>
                  </a:ext>
                </a:extLst>
              </a:tr>
              <a:tr h="121307">
                <a:tc>
                  <a:txBody>
                    <a:bodyPr/>
                    <a:lstStyle/>
                    <a:p>
                      <a:pPr algn="l" fontAlgn="b"/>
                      <a:r>
                        <a:rPr lang="es-ES" sz="800" u="none" strike="noStrike">
                          <a:effectLst/>
                        </a:rPr>
                        <a:t>411 -- Maquinaria para caucho y plástico</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0,07%</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0,07%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517860845"/>
                  </a:ext>
                </a:extLst>
              </a:tr>
              <a:tr h="121307">
                <a:tc>
                  <a:txBody>
                    <a:bodyPr/>
                    <a:lstStyle/>
                    <a:p>
                      <a:pPr algn="l" fontAlgn="b"/>
                      <a:r>
                        <a:rPr lang="es-ES" sz="800" u="none" strike="noStrike">
                          <a:effectLst/>
                        </a:rPr>
                        <a:t>412 -- Demás maquinaria y componentes industriales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1,06%</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dirty="0">
                          <a:effectLst/>
                        </a:rPr>
                        <a:t>1,03%</a:t>
                      </a:r>
                      <a:endParaRPr lang="es-ES" sz="800" b="0" i="0" u="none" strike="noStrike" dirty="0">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411808520"/>
                  </a:ext>
                </a:extLst>
              </a:tr>
              <a:tr h="121307">
                <a:tc>
                  <a:txBody>
                    <a:bodyPr/>
                    <a:lstStyle/>
                    <a:p>
                      <a:pPr algn="l" fontAlgn="b"/>
                      <a:r>
                        <a:rPr lang="es-ES" sz="800" u="none" strike="noStrike">
                          <a:effectLst/>
                        </a:rPr>
                        <a:t>413 -- Industria automoción</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37,06%</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27,50%</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4135785236"/>
                  </a:ext>
                </a:extLst>
              </a:tr>
              <a:tr h="121307">
                <a:tc>
                  <a:txBody>
                    <a:bodyPr/>
                    <a:lstStyle/>
                    <a:p>
                      <a:pPr algn="l" fontAlgn="b"/>
                      <a:r>
                        <a:rPr lang="es-ES" sz="800" u="none" strike="noStrike">
                          <a:effectLst/>
                        </a:rPr>
                        <a:t>414 -- Industria ferroviaria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0,40%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1,16%</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661661557"/>
                  </a:ext>
                </a:extLst>
              </a:tr>
              <a:tr h="121307">
                <a:tc>
                  <a:txBody>
                    <a:bodyPr/>
                    <a:lstStyle/>
                    <a:p>
                      <a:pPr algn="l" fontAlgn="b"/>
                      <a:r>
                        <a:rPr lang="es-ES" sz="800" u="none" strike="noStrike">
                          <a:effectLst/>
                        </a:rPr>
                        <a:t>415 -- Industria aeronáutica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1,55%</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3,64%</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59357506"/>
                  </a:ext>
                </a:extLst>
              </a:tr>
              <a:tr h="121307">
                <a:tc>
                  <a:txBody>
                    <a:bodyPr/>
                    <a:lstStyle/>
                    <a:p>
                      <a:pPr algn="l" fontAlgn="b"/>
                      <a:r>
                        <a:rPr lang="es-ES" sz="800" u="none" strike="noStrike">
                          <a:effectLst/>
                        </a:rPr>
                        <a:t>416 -- Industria naval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1,27%</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0,32%</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955360459"/>
                  </a:ext>
                </a:extLst>
              </a:tr>
              <a:tr h="121307">
                <a:tc>
                  <a:txBody>
                    <a:bodyPr/>
                    <a:lstStyle/>
                    <a:p>
                      <a:pPr algn="l" fontAlgn="b"/>
                      <a:r>
                        <a:rPr lang="es-ES" sz="800" u="none" strike="noStrike">
                          <a:effectLst/>
                        </a:rPr>
                        <a:t>417 -- Industria espacial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0,00%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0,06%</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497182182"/>
                  </a:ext>
                </a:extLst>
              </a:tr>
              <a:tr h="121307">
                <a:tc>
                  <a:txBody>
                    <a:bodyPr/>
                    <a:lstStyle/>
                    <a:p>
                      <a:pPr algn="l" fontAlgn="b"/>
                      <a:r>
                        <a:rPr lang="es-ES" sz="800" u="none" strike="noStrike">
                          <a:effectLst/>
                        </a:rPr>
                        <a:t>418 -- Defensa y seguridad militar</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0,62%</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0,51%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094603028"/>
                  </a:ext>
                </a:extLst>
              </a:tr>
              <a:tr h="121307">
                <a:tc>
                  <a:txBody>
                    <a:bodyPr/>
                    <a:lstStyle/>
                    <a:p>
                      <a:pPr algn="l" fontAlgn="b"/>
                      <a:r>
                        <a:rPr lang="es-ES" sz="800" u="none" strike="noStrike">
                          <a:effectLst/>
                        </a:rPr>
                        <a:t>419 -- Robótica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0,02%</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0,04%</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795073438"/>
                  </a:ext>
                </a:extLst>
              </a:tr>
              <a:tr h="121307">
                <a:tc>
                  <a:txBody>
                    <a:bodyPr/>
                    <a:lstStyle/>
                    <a:p>
                      <a:pPr algn="l" fontAlgn="b"/>
                      <a:r>
                        <a:rPr lang="es-ES" sz="800" u="none" strike="noStrike">
                          <a:effectLst/>
                        </a:rPr>
                        <a:t>420 -- Máquina herramienta y fabricación avanzada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1,17%</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1,09%</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380468017"/>
                  </a:ext>
                </a:extLst>
              </a:tr>
              <a:tr h="121307">
                <a:tc>
                  <a:txBody>
                    <a:bodyPr/>
                    <a:lstStyle/>
                    <a:p>
                      <a:pPr algn="l" fontAlgn="b"/>
                      <a:r>
                        <a:rPr lang="es-ES" sz="800" u="none" strike="noStrike">
                          <a:effectLst/>
                        </a:rPr>
                        <a:t>421 -- Fundición y siderurgia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6,51%</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7,17%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587688279"/>
                  </a:ext>
                </a:extLst>
              </a:tr>
              <a:tr h="121307">
                <a:tc>
                  <a:txBody>
                    <a:bodyPr/>
                    <a:lstStyle/>
                    <a:p>
                      <a:pPr algn="l" fontAlgn="b"/>
                      <a:r>
                        <a:rPr lang="es-ES" sz="800" u="none" strike="noStrike">
                          <a:effectLst/>
                        </a:rPr>
                        <a:t>422 -- Equipos para manipulación de fluidos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1,01%</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0,91%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855925745"/>
                  </a:ext>
                </a:extLst>
              </a:tr>
              <a:tr h="121307">
                <a:tc>
                  <a:txBody>
                    <a:bodyPr/>
                    <a:lstStyle/>
                    <a:p>
                      <a:pPr algn="l" fontAlgn="b"/>
                      <a:r>
                        <a:rPr lang="es-ES" sz="800" u="none" strike="noStrike">
                          <a:effectLst/>
                        </a:rPr>
                        <a:t>423 -- Moldes y matrices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0,12%</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0,10%</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425189747"/>
                  </a:ext>
                </a:extLst>
              </a:tr>
              <a:tr h="121307">
                <a:tc>
                  <a:txBody>
                    <a:bodyPr/>
                    <a:lstStyle/>
                    <a:p>
                      <a:pPr algn="l" fontAlgn="b"/>
                      <a:r>
                        <a:rPr lang="es-ES" sz="800" u="none" strike="noStrike">
                          <a:effectLst/>
                        </a:rPr>
                        <a:t>424 -- Industrias de la ciencia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0,82%</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0,88%</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670394984"/>
                  </a:ext>
                </a:extLst>
              </a:tr>
              <a:tr h="121307">
                <a:tc>
                  <a:txBody>
                    <a:bodyPr/>
                    <a:lstStyle/>
                    <a:p>
                      <a:pPr algn="l" fontAlgn="b"/>
                      <a:r>
                        <a:rPr lang="es-ES" sz="800" u="none" strike="noStrike">
                          <a:effectLst/>
                        </a:rPr>
                        <a:t>427 -- Tecnología y equipamiento sanitario</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0,66%</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0,79%</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314222944"/>
                  </a:ext>
                </a:extLst>
              </a:tr>
              <a:tr h="121307">
                <a:tc>
                  <a:txBody>
                    <a:bodyPr/>
                    <a:lstStyle/>
                    <a:p>
                      <a:pPr algn="l" fontAlgn="b"/>
                      <a:r>
                        <a:rPr lang="es-ES" sz="800" u="none" strike="noStrike">
                          <a:effectLst/>
                        </a:rPr>
                        <a:t>428 -- Equipos municipales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0,04%</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0,03%</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172606978"/>
                  </a:ext>
                </a:extLst>
              </a:tr>
              <a:tr h="121307">
                <a:tc>
                  <a:txBody>
                    <a:bodyPr/>
                    <a:lstStyle/>
                    <a:p>
                      <a:pPr algn="l" fontAlgn="b"/>
                      <a:r>
                        <a:rPr lang="es-ES" sz="800" u="none" strike="noStrike">
                          <a:effectLst/>
                        </a:rPr>
                        <a:t>429 -- Equipos de protección y seguridad laboral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0,10%</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0,27%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875175825"/>
                  </a:ext>
                </a:extLst>
              </a:tr>
              <a:tr h="121307">
                <a:tc>
                  <a:txBody>
                    <a:bodyPr/>
                    <a:lstStyle/>
                    <a:p>
                      <a:pPr algn="l" fontAlgn="b"/>
                      <a:r>
                        <a:rPr lang="es-ES" sz="800" u="none" strike="noStrike">
                          <a:effectLst/>
                        </a:rPr>
                        <a:t>430 -- Protección contra incendios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0,02%</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0,02%</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3608621"/>
                  </a:ext>
                </a:extLst>
              </a:tr>
              <a:tr h="121307">
                <a:tc>
                  <a:txBody>
                    <a:bodyPr/>
                    <a:lstStyle/>
                    <a:p>
                      <a:pPr algn="l" fontAlgn="b"/>
                      <a:r>
                        <a:rPr lang="es-ES" sz="800" u="none" strike="noStrike">
                          <a:effectLst/>
                        </a:rPr>
                        <a:t>431 -- Productos de limpieza e higiene profesional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0,49%</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0,37%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4054631170"/>
                  </a:ext>
                </a:extLst>
              </a:tr>
              <a:tr h="121307">
                <a:tc>
                  <a:txBody>
                    <a:bodyPr/>
                    <a:lstStyle/>
                    <a:p>
                      <a:pPr algn="l" fontAlgn="b"/>
                      <a:r>
                        <a:rPr lang="es-ES" sz="800" u="none" strike="noStrike">
                          <a:effectLst/>
                        </a:rPr>
                        <a:t>432 -- Medio ambiente y producción energética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5,79%</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9,35%</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381686036"/>
                  </a:ext>
                </a:extLst>
              </a:tr>
              <a:tr h="121307">
                <a:tc>
                  <a:txBody>
                    <a:bodyPr/>
                    <a:lstStyle/>
                    <a:p>
                      <a:pPr algn="l" fontAlgn="b"/>
                      <a:r>
                        <a:rPr lang="es-ES" sz="800" u="none" strike="noStrike">
                          <a:effectLst/>
                        </a:rPr>
                        <a:t>433 -- Industria química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12,15%</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16,72%</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088387528"/>
                  </a:ext>
                </a:extLst>
              </a:tr>
              <a:tr h="121307">
                <a:tc>
                  <a:txBody>
                    <a:bodyPr/>
                    <a:lstStyle/>
                    <a:p>
                      <a:pPr algn="l" fontAlgn="b"/>
                      <a:r>
                        <a:rPr lang="es-ES" sz="800" u="none" strike="noStrike">
                          <a:effectLst/>
                        </a:rPr>
                        <a:t>434 -- Materiales de construcción</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6,06%</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4,78%</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08469188"/>
                  </a:ext>
                </a:extLst>
              </a:tr>
              <a:tr h="121307">
                <a:tc>
                  <a:txBody>
                    <a:bodyPr/>
                    <a:lstStyle/>
                    <a:p>
                      <a:pPr algn="l" fontAlgn="b"/>
                      <a:r>
                        <a:rPr lang="es-ES" sz="800" u="none" strike="noStrike">
                          <a:effectLst/>
                        </a:rPr>
                        <a:t>435 -- Materias primas, semimanufacturas y productos intermedios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7,25%</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9,51%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048872724"/>
                  </a:ext>
                </a:extLst>
              </a:tr>
              <a:tr h="121307">
                <a:tc>
                  <a:txBody>
                    <a:bodyPr/>
                    <a:lstStyle/>
                    <a:p>
                      <a:pPr algn="l" fontAlgn="b"/>
                      <a:r>
                        <a:rPr lang="es-ES" sz="800" u="none" strike="noStrike">
                          <a:effectLst/>
                        </a:rPr>
                        <a:t>436 -- Equipamiento para colectividades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1,41%</a:t>
                      </a:r>
                      <a:endParaRPr lang="es-ES" sz="800" b="0" i="0" u="none" strike="noStrike">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dirty="0">
                          <a:effectLst/>
                        </a:rPr>
                        <a:t>1,18%</a:t>
                      </a:r>
                      <a:endParaRPr lang="es-ES" sz="800" b="0" i="0" u="none" strike="noStrike" dirty="0">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133455329"/>
                  </a:ext>
                </a:extLst>
              </a:tr>
            </a:tbl>
          </a:graphicData>
        </a:graphic>
      </p:graphicFrame>
      <p:sp>
        <p:nvSpPr>
          <p:cNvPr id="3" name="Rectángulo 2">
            <a:extLst>
              <a:ext uri="{FF2B5EF4-FFF2-40B4-BE49-F238E27FC236}">
                <a16:creationId xmlns:a16="http://schemas.microsoft.com/office/drawing/2014/main" id="{18A1C093-FCC8-4FDC-BEEC-DFC081A57F6F}"/>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150457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68688" y="153243"/>
            <a:ext cx="14660688"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Evolución de la distribución sectorial de las exportaciones de mercancías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graphicFrame>
        <p:nvGraphicFramePr>
          <p:cNvPr id="2" name="Gráfico 1">
            <a:extLst>
              <a:ext uri="{FF2B5EF4-FFF2-40B4-BE49-F238E27FC236}">
                <a16:creationId xmlns:a16="http://schemas.microsoft.com/office/drawing/2014/main" id="{36C03F43-0ABE-49EB-A12D-F44B55D4F7D6}"/>
              </a:ext>
            </a:extLst>
          </p:cNvPr>
          <p:cNvGraphicFramePr>
            <a:graphicFrameLocks/>
          </p:cNvGraphicFramePr>
          <p:nvPr>
            <p:extLst>
              <p:ext uri="{D42A27DB-BD31-4B8C-83A1-F6EECF244321}">
                <p14:modId xmlns:p14="http://schemas.microsoft.com/office/powerpoint/2010/main" val="3000640085"/>
              </p:ext>
            </p:extLst>
          </p:nvPr>
        </p:nvGraphicFramePr>
        <p:xfrm>
          <a:off x="-47073" y="2931207"/>
          <a:ext cx="11754811" cy="3820022"/>
        </p:xfrm>
        <a:graphic>
          <a:graphicData uri="http://schemas.openxmlformats.org/drawingml/2006/chart">
            <c:chart xmlns:c="http://schemas.openxmlformats.org/drawingml/2006/chart" xmlns:r="http://schemas.openxmlformats.org/officeDocument/2006/relationships" r:id="rId10"/>
          </a:graphicData>
        </a:graphic>
      </p:graphicFrame>
      <p:sp>
        <p:nvSpPr>
          <p:cNvPr id="3" name="Rectangle 5">
            <a:extLst>
              <a:ext uri="{FF2B5EF4-FFF2-40B4-BE49-F238E27FC236}">
                <a16:creationId xmlns:a16="http://schemas.microsoft.com/office/drawing/2014/main" id="{D5A8DA5B-CFAE-4A2A-AD5A-F163F65975D2}"/>
              </a:ext>
            </a:extLst>
          </p:cNvPr>
          <p:cNvSpPr>
            <a:spLocks/>
          </p:cNvSpPr>
          <p:nvPr/>
        </p:nvSpPr>
        <p:spPr bwMode="auto">
          <a:xfrm>
            <a:off x="732422" y="2468561"/>
            <a:ext cx="8712200" cy="665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1"/>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1"/>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1"/>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marL="457200" algn="just">
              <a:lnSpc>
                <a:spcPct val="105000"/>
              </a:lnSpc>
              <a:spcAft>
                <a:spcPts val="1200"/>
              </a:spcAft>
              <a:buNone/>
            </a:pPr>
            <a:r>
              <a:rPr lang="es-ES" altLang="es-ES" sz="1200" dirty="0">
                <a:solidFill>
                  <a:srgbClr val="4D4D4D"/>
                </a:solidFill>
                <a:latin typeface="EHUSans" panose="02000503050000020004"/>
              </a:rPr>
              <a:t>Cae naval y electrónica. Automoción, textil, madera flojos. Espacial se dispara. Bien ferroviario, energía, aeronáutica, o química.</a:t>
            </a:r>
          </a:p>
          <a:p>
            <a:pPr marL="457200" algn="just">
              <a:lnSpc>
                <a:spcPct val="105000"/>
              </a:lnSpc>
              <a:spcAft>
                <a:spcPts val="1200"/>
              </a:spcAft>
              <a:buNone/>
            </a:pPr>
            <a:r>
              <a:rPr lang="es-ES" sz="1200" dirty="0">
                <a:effectLst/>
                <a:latin typeface="EHUSans" panose="02000503050000020004"/>
                <a:ea typeface="Calibri" panose="020F0502020204030204" pitchFamily="34" charset="0"/>
              </a:rPr>
              <a:t>.</a:t>
            </a:r>
          </a:p>
        </p:txBody>
      </p:sp>
      <p:sp>
        <p:nvSpPr>
          <p:cNvPr id="4" name="Rectángulo 3">
            <a:extLst>
              <a:ext uri="{FF2B5EF4-FFF2-40B4-BE49-F238E27FC236}">
                <a16:creationId xmlns:a16="http://schemas.microsoft.com/office/drawing/2014/main" id="{4B097861-D496-4430-A9C4-EA83A18187CC}"/>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3518684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31058" y="-184871"/>
            <a:ext cx="14660688"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Evolución de la distribución por CCAA de las exportaciones de mercancías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graphicFrame>
        <p:nvGraphicFramePr>
          <p:cNvPr id="4" name="Gráfico 3">
            <a:extLst>
              <a:ext uri="{FF2B5EF4-FFF2-40B4-BE49-F238E27FC236}">
                <a16:creationId xmlns:a16="http://schemas.microsoft.com/office/drawing/2014/main" id="{BF11305B-A1F1-4B1C-A8FB-1AB70E079F29}"/>
              </a:ext>
            </a:extLst>
          </p:cNvPr>
          <p:cNvGraphicFramePr>
            <a:graphicFrameLocks/>
          </p:cNvGraphicFramePr>
          <p:nvPr>
            <p:extLst>
              <p:ext uri="{D42A27DB-BD31-4B8C-83A1-F6EECF244321}">
                <p14:modId xmlns:p14="http://schemas.microsoft.com/office/powerpoint/2010/main" val="2311761583"/>
              </p:ext>
            </p:extLst>
          </p:nvPr>
        </p:nvGraphicFramePr>
        <p:xfrm>
          <a:off x="1350237" y="2438897"/>
          <a:ext cx="8431938" cy="4342903"/>
        </p:xfrm>
        <a:graphic>
          <a:graphicData uri="http://schemas.openxmlformats.org/drawingml/2006/chart">
            <c:chart xmlns:c="http://schemas.openxmlformats.org/drawingml/2006/chart" xmlns:r="http://schemas.openxmlformats.org/officeDocument/2006/relationships" r:id="rId10"/>
          </a:graphicData>
        </a:graphic>
      </p:graphicFrame>
      <p:sp>
        <p:nvSpPr>
          <p:cNvPr id="5" name="Rectángulo 4">
            <a:extLst>
              <a:ext uri="{FF2B5EF4-FFF2-40B4-BE49-F238E27FC236}">
                <a16:creationId xmlns:a16="http://schemas.microsoft.com/office/drawing/2014/main" id="{80210197-5A2E-4D19-9CEC-64ABCEA2C6DF}"/>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2287070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31058" y="-184871"/>
            <a:ext cx="14660688"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Evolución de la distribución geográfica de las exportaciones de mercancías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D5A8DA5B-CFAE-4A2A-AD5A-F163F65975D2}"/>
              </a:ext>
            </a:extLst>
          </p:cNvPr>
          <p:cNvSpPr>
            <a:spLocks/>
          </p:cNvSpPr>
          <p:nvPr/>
        </p:nvSpPr>
        <p:spPr bwMode="auto">
          <a:xfrm>
            <a:off x="732422" y="2468561"/>
            <a:ext cx="8712200" cy="28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marL="457200" algn="just">
              <a:lnSpc>
                <a:spcPct val="105000"/>
              </a:lnSpc>
              <a:spcAft>
                <a:spcPts val="1200"/>
              </a:spcAft>
              <a:buNone/>
            </a:pPr>
            <a:r>
              <a:rPr lang="es-ES" altLang="es-ES" sz="1200" dirty="0">
                <a:solidFill>
                  <a:srgbClr val="4D4D4D"/>
                </a:solidFill>
                <a:latin typeface="EHUSans" panose="02000503050000020004"/>
              </a:rPr>
              <a:t>En el caso de la CAV, las participaciones de los tres territorios se mantienen básicamente estables en el periodo.</a:t>
            </a:r>
            <a:endParaRPr lang="es-ES" sz="1200" dirty="0">
              <a:effectLst/>
              <a:latin typeface="EHUSans" panose="02000503050000020004"/>
              <a:ea typeface="Calibri" panose="020F0502020204030204" pitchFamily="34" charset="0"/>
            </a:endParaRPr>
          </a:p>
        </p:txBody>
      </p:sp>
      <p:graphicFrame>
        <p:nvGraphicFramePr>
          <p:cNvPr id="2" name="Gráfico 1">
            <a:extLst>
              <a:ext uri="{FF2B5EF4-FFF2-40B4-BE49-F238E27FC236}">
                <a16:creationId xmlns:a16="http://schemas.microsoft.com/office/drawing/2014/main" id="{CAF8B344-E455-44B3-A9D7-FD06E41CC8A3}"/>
              </a:ext>
            </a:extLst>
          </p:cNvPr>
          <p:cNvGraphicFramePr>
            <a:graphicFrameLocks/>
          </p:cNvGraphicFramePr>
          <p:nvPr/>
        </p:nvGraphicFramePr>
        <p:xfrm>
          <a:off x="1656048" y="2969452"/>
          <a:ext cx="6086475" cy="3857625"/>
        </p:xfrm>
        <a:graphic>
          <a:graphicData uri="http://schemas.openxmlformats.org/drawingml/2006/chart">
            <c:chart xmlns:c="http://schemas.openxmlformats.org/drawingml/2006/chart" xmlns:r="http://schemas.openxmlformats.org/officeDocument/2006/relationships" r:id="rId11"/>
          </a:graphicData>
        </a:graphic>
      </p:graphicFrame>
      <p:sp>
        <p:nvSpPr>
          <p:cNvPr id="4" name="Rectángulo 3">
            <a:extLst>
              <a:ext uri="{FF2B5EF4-FFF2-40B4-BE49-F238E27FC236}">
                <a16:creationId xmlns:a16="http://schemas.microsoft.com/office/drawing/2014/main" id="{A24AB58E-4DEB-4110-B3A3-00070AB941F7}"/>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3498085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31058" y="-184871"/>
            <a:ext cx="14660688" cy="6889628"/>
          </a:xfrm>
          <a:prstGeom prst="rect">
            <a:avLst/>
          </a:prstGeom>
          <a:solidFill>
            <a:srgbClr val="D09D1C"/>
          </a:solidFill>
        </p:spPr>
      </p:pic>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4" name="Rectángulo 8">
            <a:extLst>
              <a:ext uri="{FF2B5EF4-FFF2-40B4-BE49-F238E27FC236}">
                <a16:creationId xmlns:a16="http://schemas.microsoft.com/office/drawing/2014/main" id="{61ECBA74-9C99-4E71-AAEF-C90676AAD425}"/>
              </a:ext>
            </a:extLst>
          </p:cNvPr>
          <p:cNvSpPr>
            <a:spLocks noChangeArrowheads="1"/>
          </p:cNvSpPr>
          <p:nvPr/>
        </p:nvSpPr>
        <p:spPr bwMode="auto">
          <a:xfrm>
            <a:off x="1471688" y="2087707"/>
            <a:ext cx="7315200" cy="2971800"/>
          </a:xfrm>
          <a:prstGeom prst="rect">
            <a:avLst/>
          </a:prstGeom>
          <a:solidFill>
            <a:srgbClr val="D9D9D9"/>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sp>
        <p:nvSpPr>
          <p:cNvPr id="5" name="2 CuadroTexto">
            <a:extLst>
              <a:ext uri="{FF2B5EF4-FFF2-40B4-BE49-F238E27FC236}">
                <a16:creationId xmlns:a16="http://schemas.microsoft.com/office/drawing/2014/main" id="{182CE266-62BB-4AC4-92DF-EC953B010D47}"/>
              </a:ext>
            </a:extLst>
          </p:cNvPr>
          <p:cNvSpPr txBox="1">
            <a:spLocks noChangeArrowheads="1"/>
          </p:cNvSpPr>
          <p:nvPr/>
        </p:nvSpPr>
        <p:spPr bwMode="auto">
          <a:xfrm>
            <a:off x="3359073" y="2496748"/>
            <a:ext cx="5284788"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Blip>
                <a:blip r:embed="rId10"/>
              </a:buBlip>
              <a:defRPr sz="1600">
                <a:solidFill>
                  <a:schemeClr val="tx1"/>
                </a:solidFill>
                <a:latin typeface="HelveticaNeueLT Std Lt" pitchFamily="34" charset="0"/>
                <a:cs typeface="Arial" charset="0"/>
              </a:defRPr>
            </a:lvl1pPr>
            <a:lvl2pPr marL="37931725" indent="-37474525" eaLnBrk="0" hangingPunct="0">
              <a:spcBef>
                <a:spcPct val="20000"/>
              </a:spcBef>
              <a:buBlip>
                <a:blip r:embed="rId10"/>
              </a:buBlip>
              <a:defRPr sz="1400">
                <a:solidFill>
                  <a:schemeClr val="tx1"/>
                </a:solidFill>
                <a:latin typeface="HelveticaNeueLT Std Lt" pitchFamily="34" charset="0"/>
                <a:cs typeface="Arial" charset="0"/>
              </a:defRPr>
            </a:lvl2pPr>
            <a:lvl3pPr marL="1076325" indent="-180975" eaLnBrk="0" hangingPunct="0">
              <a:spcBef>
                <a:spcPct val="20000"/>
              </a:spcBef>
              <a:buBlip>
                <a:blip r:embed="rId10"/>
              </a:buBlip>
              <a:defRPr sz="1200">
                <a:solidFill>
                  <a:schemeClr val="tx1"/>
                </a:solidFill>
                <a:latin typeface="HelveticaNeueLT Std Lt" pitchFamily="34" charset="0"/>
                <a:cs typeface="Arial" charset="0"/>
              </a:defRPr>
            </a:lvl3pPr>
            <a:lvl4pPr marL="1438275" indent="-85725" eaLnBrk="0" hangingPunct="0">
              <a:spcBef>
                <a:spcPct val="20000"/>
              </a:spcBef>
              <a:buFont typeface="Arial" charset="0"/>
              <a:defRPr b="1">
                <a:solidFill>
                  <a:srgbClr val="D52B1E"/>
                </a:solidFill>
                <a:latin typeface="HelveticaNeueLT Std Lt" pitchFamily="34" charset="0"/>
                <a:cs typeface="Arial" charset="0"/>
              </a:defRPr>
            </a:lvl4pPr>
            <a:lvl5pPr marL="2066925" indent="-276225" eaLnBrk="0" hangingPunct="0">
              <a:spcBef>
                <a:spcPct val="20000"/>
              </a:spcBef>
              <a:buFont typeface="Arial" charset="0"/>
              <a:defRPr b="1">
                <a:solidFill>
                  <a:srgbClr val="454E53"/>
                </a:solidFill>
                <a:latin typeface="HelveticaNeueLT Std Lt" pitchFamily="34" charset="0"/>
                <a:cs typeface="Arial" charset="0"/>
              </a:defRPr>
            </a:lvl5pPr>
            <a:lvl6pPr marL="2524125" indent="-276225" eaLnBrk="0" fontAlgn="base" hangingPunct="0">
              <a:spcBef>
                <a:spcPct val="20000"/>
              </a:spcBef>
              <a:spcAft>
                <a:spcPct val="0"/>
              </a:spcAft>
              <a:buFont typeface="Arial" charset="0"/>
              <a:defRPr b="1">
                <a:solidFill>
                  <a:srgbClr val="454E53"/>
                </a:solidFill>
                <a:latin typeface="HelveticaNeueLT Std Lt" pitchFamily="34" charset="0"/>
                <a:cs typeface="Arial" charset="0"/>
              </a:defRPr>
            </a:lvl6pPr>
            <a:lvl7pPr marL="2981325" indent="-276225" eaLnBrk="0" fontAlgn="base" hangingPunct="0">
              <a:spcBef>
                <a:spcPct val="20000"/>
              </a:spcBef>
              <a:spcAft>
                <a:spcPct val="0"/>
              </a:spcAft>
              <a:buFont typeface="Arial" charset="0"/>
              <a:defRPr b="1">
                <a:solidFill>
                  <a:srgbClr val="454E53"/>
                </a:solidFill>
                <a:latin typeface="HelveticaNeueLT Std Lt" pitchFamily="34" charset="0"/>
                <a:cs typeface="Arial" charset="0"/>
              </a:defRPr>
            </a:lvl7pPr>
            <a:lvl8pPr marL="3438525" indent="-276225" eaLnBrk="0" fontAlgn="base" hangingPunct="0">
              <a:spcBef>
                <a:spcPct val="20000"/>
              </a:spcBef>
              <a:spcAft>
                <a:spcPct val="0"/>
              </a:spcAft>
              <a:buFont typeface="Arial" charset="0"/>
              <a:defRPr b="1">
                <a:solidFill>
                  <a:srgbClr val="454E53"/>
                </a:solidFill>
                <a:latin typeface="HelveticaNeueLT Std Lt" pitchFamily="34" charset="0"/>
                <a:cs typeface="Arial" charset="0"/>
              </a:defRPr>
            </a:lvl8pPr>
            <a:lvl9pPr marL="3895725" indent="-276225" eaLnBrk="0" fontAlgn="base" hangingPunct="0">
              <a:spcBef>
                <a:spcPct val="20000"/>
              </a:spcBef>
              <a:spcAft>
                <a:spcPct val="0"/>
              </a:spcAft>
              <a:buFont typeface="Arial" charset="0"/>
              <a:defRPr b="1">
                <a:solidFill>
                  <a:srgbClr val="454E53"/>
                </a:solidFill>
                <a:latin typeface="HelveticaNeueLT Std Lt" pitchFamily="34" charset="0"/>
                <a:cs typeface="Arial" charset="0"/>
              </a:defRPr>
            </a:lvl9pPr>
          </a:lstStyle>
          <a:p>
            <a:pPr eaLnBrk="1" hangingPunct="1">
              <a:spcBef>
                <a:spcPct val="0"/>
              </a:spcBef>
              <a:buFontTx/>
              <a:buNone/>
              <a:defRPr/>
            </a:pPr>
            <a:r>
              <a:rPr lang="es-ES" altLang="es-ES" sz="3000" b="1" dirty="0">
                <a:solidFill>
                  <a:srgbClr val="C00000"/>
                </a:solidFill>
                <a:effectLst>
                  <a:outerShdw blurRad="38100" dist="38100" dir="2700000" algn="tl">
                    <a:srgbClr val="000000">
                      <a:alpha val="43137"/>
                    </a:srgbClr>
                  </a:outerShdw>
                </a:effectLst>
                <a:latin typeface="HelveticaNeue LT 45 Light" pitchFamily="34" charset="0"/>
              </a:rPr>
              <a:t>PERO</a:t>
            </a:r>
            <a:r>
              <a:rPr lang="es-ES" altLang="es-ES" sz="3000" dirty="0">
                <a:solidFill>
                  <a:srgbClr val="C00000"/>
                </a:solidFill>
                <a:latin typeface="HelveticaNeue LT 45 Light" pitchFamily="34" charset="0"/>
              </a:rPr>
              <a:t>….</a:t>
            </a:r>
          </a:p>
          <a:p>
            <a:pPr eaLnBrk="1" hangingPunct="1">
              <a:spcBef>
                <a:spcPct val="0"/>
              </a:spcBef>
              <a:buFontTx/>
              <a:buNone/>
              <a:defRPr/>
            </a:pPr>
            <a:r>
              <a:rPr lang="es-ES" altLang="es-ES" sz="3000" dirty="0">
                <a:solidFill>
                  <a:srgbClr val="C00000"/>
                </a:solidFill>
                <a:latin typeface="HelveticaNeue LT 45 Light" pitchFamily="34" charset="0"/>
              </a:rPr>
              <a:t>Debe reforzarse el cambio estructural del modelo productivo</a:t>
            </a:r>
          </a:p>
        </p:txBody>
      </p:sp>
      <p:pic>
        <p:nvPicPr>
          <p:cNvPr id="8" name="Imagen 20" descr="clip.tiff">
            <a:extLst>
              <a:ext uri="{FF2B5EF4-FFF2-40B4-BE49-F238E27FC236}">
                <a16:creationId xmlns:a16="http://schemas.microsoft.com/office/drawing/2014/main" id="{A64CCC3B-310B-4BE0-B200-AB9CC4F52F06}"/>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265287" y="2707886"/>
            <a:ext cx="8143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 name="Conector recto 4">
            <a:extLst>
              <a:ext uri="{FF2B5EF4-FFF2-40B4-BE49-F238E27FC236}">
                <a16:creationId xmlns:a16="http://schemas.microsoft.com/office/drawing/2014/main" id="{1D1A27C3-AA5E-4CBA-8DF3-104A99D3E068}"/>
              </a:ext>
            </a:extLst>
          </p:cNvPr>
          <p:cNvCxnSpPr>
            <a:cxnSpLocks noChangeShapeType="1"/>
          </p:cNvCxnSpPr>
          <p:nvPr/>
        </p:nvCxnSpPr>
        <p:spPr bwMode="auto">
          <a:xfrm>
            <a:off x="3276600" y="2726531"/>
            <a:ext cx="0" cy="1404937"/>
          </a:xfrm>
          <a:prstGeom prst="line">
            <a:avLst/>
          </a:prstGeom>
          <a:noFill/>
          <a:ln w="127000">
            <a:solidFill>
              <a:srgbClr val="4D4D4D"/>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43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87452" y="-95299"/>
            <a:ext cx="16579451"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La base exportadora todavía es reducida…</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graphicFrame>
        <p:nvGraphicFramePr>
          <p:cNvPr id="4" name="Gráfico 3">
            <a:extLst>
              <a:ext uri="{FF2B5EF4-FFF2-40B4-BE49-F238E27FC236}">
                <a16:creationId xmlns:a16="http://schemas.microsoft.com/office/drawing/2014/main" id="{1EA872F6-33A6-49B7-BA3B-003DED0ECC98}"/>
              </a:ext>
            </a:extLst>
          </p:cNvPr>
          <p:cNvGraphicFramePr>
            <a:graphicFrameLocks/>
          </p:cNvGraphicFramePr>
          <p:nvPr>
            <p:extLst>
              <p:ext uri="{D42A27DB-BD31-4B8C-83A1-F6EECF244321}">
                <p14:modId xmlns:p14="http://schemas.microsoft.com/office/powerpoint/2010/main" val="1581318569"/>
              </p:ext>
            </p:extLst>
          </p:nvPr>
        </p:nvGraphicFramePr>
        <p:xfrm>
          <a:off x="713808" y="3691186"/>
          <a:ext cx="9235956" cy="3086102"/>
        </p:xfrm>
        <a:graphic>
          <a:graphicData uri="http://schemas.openxmlformats.org/drawingml/2006/chart">
            <c:chart xmlns:c="http://schemas.openxmlformats.org/drawingml/2006/chart" xmlns:r="http://schemas.openxmlformats.org/officeDocument/2006/relationships" r:id="rId10"/>
          </a:graphicData>
        </a:graphic>
      </p:graphicFrame>
      <p:sp>
        <p:nvSpPr>
          <p:cNvPr id="5" name="Flecha derecha 13">
            <a:extLst>
              <a:ext uri="{FF2B5EF4-FFF2-40B4-BE49-F238E27FC236}">
                <a16:creationId xmlns:a16="http://schemas.microsoft.com/office/drawing/2014/main" id="{7C12353C-8399-46D5-AFFC-6E094E5118AE}"/>
              </a:ext>
            </a:extLst>
          </p:cNvPr>
          <p:cNvSpPr>
            <a:spLocks noChangeArrowheads="1"/>
          </p:cNvSpPr>
          <p:nvPr/>
        </p:nvSpPr>
        <p:spPr bwMode="auto">
          <a:xfrm>
            <a:off x="3253030" y="2529943"/>
            <a:ext cx="304800" cy="304800"/>
          </a:xfrm>
          <a:prstGeom prst="rightArrow">
            <a:avLst>
              <a:gd name="adj1" fmla="val 50000"/>
              <a:gd name="adj2" fmla="val 50000"/>
            </a:avLst>
          </a:prstGeom>
          <a:solidFill>
            <a:srgbClr val="4D4D4D"/>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b="1">
              <a:solidFill>
                <a:srgbClr val="FFFFFF"/>
              </a:solidFill>
            </a:endParaRPr>
          </a:p>
        </p:txBody>
      </p:sp>
      <p:sp>
        <p:nvSpPr>
          <p:cNvPr id="8" name="Rectángulo redondeado 18">
            <a:extLst>
              <a:ext uri="{FF2B5EF4-FFF2-40B4-BE49-F238E27FC236}">
                <a16:creationId xmlns:a16="http://schemas.microsoft.com/office/drawing/2014/main" id="{43B5E827-56B0-422D-8FD6-C1F90344B50F}"/>
              </a:ext>
            </a:extLst>
          </p:cNvPr>
          <p:cNvSpPr>
            <a:spLocks noChangeArrowheads="1"/>
          </p:cNvSpPr>
          <p:nvPr/>
        </p:nvSpPr>
        <p:spPr bwMode="auto">
          <a:xfrm>
            <a:off x="3828516" y="2510198"/>
            <a:ext cx="6999005" cy="316858"/>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sp>
        <p:nvSpPr>
          <p:cNvPr id="9" name="Flecha derecha 20">
            <a:extLst>
              <a:ext uri="{FF2B5EF4-FFF2-40B4-BE49-F238E27FC236}">
                <a16:creationId xmlns:a16="http://schemas.microsoft.com/office/drawing/2014/main" id="{F1D7C034-4000-4565-B2F6-292F5F4FD52C}"/>
              </a:ext>
            </a:extLst>
          </p:cNvPr>
          <p:cNvSpPr>
            <a:spLocks noChangeArrowheads="1"/>
          </p:cNvSpPr>
          <p:nvPr/>
        </p:nvSpPr>
        <p:spPr bwMode="auto">
          <a:xfrm>
            <a:off x="3270217" y="3227644"/>
            <a:ext cx="304800" cy="304800"/>
          </a:xfrm>
          <a:prstGeom prst="rightArrow">
            <a:avLst>
              <a:gd name="adj1" fmla="val 50000"/>
              <a:gd name="adj2" fmla="val 50000"/>
            </a:avLst>
          </a:prstGeom>
          <a:solidFill>
            <a:srgbClr val="4D4D4D"/>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b="1">
              <a:solidFill>
                <a:srgbClr val="FFFFFF"/>
              </a:solidFill>
            </a:endParaRPr>
          </a:p>
        </p:txBody>
      </p:sp>
      <p:sp>
        <p:nvSpPr>
          <p:cNvPr id="10" name="Rectangle 5">
            <a:extLst>
              <a:ext uri="{FF2B5EF4-FFF2-40B4-BE49-F238E27FC236}">
                <a16:creationId xmlns:a16="http://schemas.microsoft.com/office/drawing/2014/main" id="{ACF19902-14E7-4630-AE0A-20DD7EB2D1EF}"/>
              </a:ext>
            </a:extLst>
          </p:cNvPr>
          <p:cNvSpPr>
            <a:spLocks/>
          </p:cNvSpPr>
          <p:nvPr/>
        </p:nvSpPr>
        <p:spPr bwMode="auto">
          <a:xfrm>
            <a:off x="2115977" y="3261785"/>
            <a:ext cx="1564210"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spcBef>
                <a:spcPct val="20000"/>
              </a:spcBef>
              <a:buBlip>
                <a:blip r:embed="rId11"/>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1"/>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1"/>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b="1" dirty="0">
                <a:solidFill>
                  <a:srgbClr val="C00000"/>
                </a:solidFill>
                <a:latin typeface="EHUSans" panose="02000503050000020004"/>
              </a:rPr>
              <a:t>No obstante</a:t>
            </a:r>
          </a:p>
        </p:txBody>
      </p:sp>
      <p:sp>
        <p:nvSpPr>
          <p:cNvPr id="12" name="1 CuadroTexto">
            <a:extLst>
              <a:ext uri="{FF2B5EF4-FFF2-40B4-BE49-F238E27FC236}">
                <a16:creationId xmlns:a16="http://schemas.microsoft.com/office/drawing/2014/main" id="{CA2C6FB5-A9BB-42F6-BFF4-1E69D776CFB8}"/>
              </a:ext>
            </a:extLst>
          </p:cNvPr>
          <p:cNvSpPr txBox="1">
            <a:spLocks noChangeArrowheads="1"/>
          </p:cNvSpPr>
          <p:nvPr/>
        </p:nvSpPr>
        <p:spPr bwMode="auto">
          <a:xfrm>
            <a:off x="2115977" y="2484935"/>
            <a:ext cx="14118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11"/>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1"/>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1"/>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eaLnBrk="1" hangingPunct="1">
              <a:spcBef>
                <a:spcPct val="0"/>
              </a:spcBef>
              <a:buFontTx/>
              <a:buNone/>
            </a:pPr>
            <a:r>
              <a:rPr lang="es-ES" altLang="es-ES" sz="1200" b="1" dirty="0">
                <a:solidFill>
                  <a:srgbClr val="C00000"/>
                </a:solidFill>
                <a:latin typeface="EHUSans" panose="02000503050000020004"/>
              </a:rPr>
              <a:t>Situación </a:t>
            </a:r>
            <a:br>
              <a:rPr lang="es-ES" altLang="es-ES" sz="1200" b="1" dirty="0">
                <a:solidFill>
                  <a:srgbClr val="C00000"/>
                </a:solidFill>
                <a:latin typeface="EHUSans" panose="02000503050000020004"/>
              </a:rPr>
            </a:br>
            <a:r>
              <a:rPr lang="es-ES" altLang="es-ES" sz="1200" b="1" dirty="0">
                <a:solidFill>
                  <a:srgbClr val="C00000"/>
                </a:solidFill>
                <a:latin typeface="EHUSans" panose="02000503050000020004"/>
              </a:rPr>
              <a:t>de partida </a:t>
            </a:r>
            <a:endParaRPr lang="es-ES" altLang="es-ES" sz="1200" dirty="0">
              <a:solidFill>
                <a:srgbClr val="C00000"/>
              </a:solidFill>
              <a:latin typeface="EHUSans" panose="02000503050000020004"/>
            </a:endParaRPr>
          </a:p>
        </p:txBody>
      </p:sp>
      <p:sp>
        <p:nvSpPr>
          <p:cNvPr id="28" name="CuadroTexto 27">
            <a:extLst>
              <a:ext uri="{FF2B5EF4-FFF2-40B4-BE49-F238E27FC236}">
                <a16:creationId xmlns:a16="http://schemas.microsoft.com/office/drawing/2014/main" id="{22DBEB50-A9FF-4829-92B0-59A5DA496E94}"/>
              </a:ext>
            </a:extLst>
          </p:cNvPr>
          <p:cNvSpPr txBox="1"/>
          <p:nvPr/>
        </p:nvSpPr>
        <p:spPr>
          <a:xfrm>
            <a:off x="3897573" y="2471429"/>
            <a:ext cx="10562602" cy="276999"/>
          </a:xfrm>
          <a:prstGeom prst="rect">
            <a:avLst/>
          </a:prstGeom>
          <a:noFill/>
        </p:spPr>
        <p:txBody>
          <a:bodyPr wrap="square">
            <a:spAutoFit/>
          </a:bodyPr>
          <a:lstStyle/>
          <a:p>
            <a:pPr>
              <a:spcBef>
                <a:spcPct val="0"/>
              </a:spcBef>
              <a:spcAft>
                <a:spcPts val="1200"/>
              </a:spcAft>
              <a:buNone/>
            </a:pPr>
            <a:r>
              <a:rPr lang="es-ES" altLang="es-ES" sz="1200" dirty="0">
                <a:solidFill>
                  <a:srgbClr val="4D4D4D"/>
                </a:solidFill>
                <a:latin typeface="EHUSans" panose="02000503050000020004"/>
              </a:rPr>
              <a:t>También ha aumentado significativamente la base exportadora y, desde 2014, la regularidad en la exportación</a:t>
            </a:r>
          </a:p>
        </p:txBody>
      </p:sp>
      <p:sp>
        <p:nvSpPr>
          <p:cNvPr id="14" name="Rectangle 5">
            <a:extLst>
              <a:ext uri="{FF2B5EF4-FFF2-40B4-BE49-F238E27FC236}">
                <a16:creationId xmlns:a16="http://schemas.microsoft.com/office/drawing/2014/main" id="{5F746117-C65C-4FEC-8239-5E8BE13EEA9F}"/>
              </a:ext>
            </a:extLst>
          </p:cNvPr>
          <p:cNvSpPr>
            <a:spLocks/>
          </p:cNvSpPr>
          <p:nvPr/>
        </p:nvSpPr>
        <p:spPr bwMode="auto">
          <a:xfrm>
            <a:off x="3828516" y="3005502"/>
            <a:ext cx="5785503" cy="80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spcBef>
                <a:spcPct val="20000"/>
              </a:spcBef>
              <a:buBlip>
                <a:blip r:embed="rId11"/>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1"/>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1"/>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b="1" dirty="0">
                <a:solidFill>
                  <a:srgbClr val="4D4D4D"/>
                </a:solidFill>
                <a:latin typeface="EHUSans" panose="02000503050000020004"/>
              </a:rPr>
              <a:t>Menos del 10% de las empresas </a:t>
            </a:r>
            <a:r>
              <a:rPr lang="es-ES" altLang="es-ES" sz="1200" dirty="0">
                <a:solidFill>
                  <a:srgbClr val="4D4D4D"/>
                </a:solidFill>
                <a:latin typeface="EHUSans" panose="02000503050000020004"/>
              </a:rPr>
              <a:t>con al menos un asalariado tiene algún tipo de actividad exportadora</a:t>
            </a:r>
          </a:p>
          <a:p>
            <a:pPr>
              <a:spcBef>
                <a:spcPct val="0"/>
              </a:spcBef>
              <a:spcAft>
                <a:spcPts val="1200"/>
              </a:spcAft>
              <a:buNone/>
            </a:pPr>
            <a:r>
              <a:rPr lang="es-ES" altLang="es-ES" sz="1200" b="1" dirty="0">
                <a:solidFill>
                  <a:srgbClr val="4D4D4D"/>
                </a:solidFill>
                <a:latin typeface="EHUSans" panose="02000503050000020004"/>
              </a:rPr>
              <a:t>Menos de 1 de cada 3 empresas </a:t>
            </a:r>
            <a:r>
              <a:rPr lang="es-ES" altLang="es-ES" sz="1200" dirty="0">
                <a:solidFill>
                  <a:srgbClr val="4D4D4D"/>
                </a:solidFill>
                <a:latin typeface="EHUSans" panose="02000503050000020004"/>
              </a:rPr>
              <a:t>que exportan lo hace de forma regular</a:t>
            </a:r>
          </a:p>
        </p:txBody>
      </p:sp>
      <p:sp>
        <p:nvSpPr>
          <p:cNvPr id="16" name="Rectángulo redondeado 19">
            <a:extLst>
              <a:ext uri="{FF2B5EF4-FFF2-40B4-BE49-F238E27FC236}">
                <a16:creationId xmlns:a16="http://schemas.microsoft.com/office/drawing/2014/main" id="{B8048B8E-D377-4262-B97C-B2D780488478}"/>
              </a:ext>
            </a:extLst>
          </p:cNvPr>
          <p:cNvSpPr>
            <a:spLocks noChangeArrowheads="1"/>
          </p:cNvSpPr>
          <p:nvPr/>
        </p:nvSpPr>
        <p:spPr bwMode="auto">
          <a:xfrm>
            <a:off x="3828516" y="2988461"/>
            <a:ext cx="6860821" cy="805737"/>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sp>
        <p:nvSpPr>
          <p:cNvPr id="18" name="Rectángulo 17">
            <a:extLst>
              <a:ext uri="{FF2B5EF4-FFF2-40B4-BE49-F238E27FC236}">
                <a16:creationId xmlns:a16="http://schemas.microsoft.com/office/drawing/2014/main" id="{DB87729B-0D60-479D-990D-BE26D33EB95A}"/>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134283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31058" y="-184871"/>
            <a:ext cx="14660688"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La base exportadora todavía es reducida…</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graphicFrame>
        <p:nvGraphicFramePr>
          <p:cNvPr id="15" name="Marcador de contenido 5">
            <a:extLst>
              <a:ext uri="{FF2B5EF4-FFF2-40B4-BE49-F238E27FC236}">
                <a16:creationId xmlns:a16="http://schemas.microsoft.com/office/drawing/2014/main" id="{D117820E-E21F-4875-912C-0F04D58918BB}"/>
              </a:ext>
            </a:extLst>
          </p:cNvPr>
          <p:cNvGraphicFramePr>
            <a:graphicFrameLocks/>
          </p:cNvGraphicFramePr>
          <p:nvPr>
            <p:extLst>
              <p:ext uri="{D42A27DB-BD31-4B8C-83A1-F6EECF244321}">
                <p14:modId xmlns:p14="http://schemas.microsoft.com/office/powerpoint/2010/main" val="997327818"/>
              </p:ext>
            </p:extLst>
          </p:nvPr>
        </p:nvGraphicFramePr>
        <p:xfrm>
          <a:off x="-47075" y="3079108"/>
          <a:ext cx="10413124" cy="3439465"/>
        </p:xfrm>
        <a:graphic>
          <a:graphicData uri="http://schemas.openxmlformats.org/drawingml/2006/chart">
            <c:chart xmlns:c="http://schemas.openxmlformats.org/drawingml/2006/chart" xmlns:r="http://schemas.openxmlformats.org/officeDocument/2006/relationships" r:id="rId10"/>
          </a:graphicData>
        </a:graphic>
      </p:graphicFrame>
      <p:sp>
        <p:nvSpPr>
          <p:cNvPr id="4" name="Rectángulo redondeado 18">
            <a:extLst>
              <a:ext uri="{FF2B5EF4-FFF2-40B4-BE49-F238E27FC236}">
                <a16:creationId xmlns:a16="http://schemas.microsoft.com/office/drawing/2014/main" id="{E2EE0A5A-69C8-4E55-9ACD-D384355F321B}"/>
              </a:ext>
            </a:extLst>
          </p:cNvPr>
          <p:cNvSpPr>
            <a:spLocks noChangeArrowheads="1"/>
          </p:cNvSpPr>
          <p:nvPr/>
        </p:nvSpPr>
        <p:spPr bwMode="auto">
          <a:xfrm>
            <a:off x="1504803" y="2411661"/>
            <a:ext cx="5824940" cy="494621"/>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sp>
        <p:nvSpPr>
          <p:cNvPr id="5" name="Rectangle 5">
            <a:extLst>
              <a:ext uri="{FF2B5EF4-FFF2-40B4-BE49-F238E27FC236}">
                <a16:creationId xmlns:a16="http://schemas.microsoft.com/office/drawing/2014/main" id="{86E49D0A-D8D3-4FB6-8AE4-963C488C7FCF}"/>
              </a:ext>
            </a:extLst>
          </p:cNvPr>
          <p:cNvSpPr>
            <a:spLocks/>
          </p:cNvSpPr>
          <p:nvPr/>
        </p:nvSpPr>
        <p:spPr bwMode="auto">
          <a:xfrm>
            <a:off x="1504803" y="2442436"/>
            <a:ext cx="582494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indent="-266700">
              <a:spcBef>
                <a:spcPct val="20000"/>
              </a:spcBef>
              <a:buBlip>
                <a:blip r:embed="rId11"/>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1"/>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1"/>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dirty="0">
                <a:solidFill>
                  <a:srgbClr val="4D4D4D"/>
                </a:solidFill>
                <a:latin typeface="EHUSans" panose="02000503050000020004"/>
              </a:rPr>
              <a:t>En época de crisis, suben los nuevos exportadores, en épocas más estables, se consolidan y se hacen regulares.</a:t>
            </a:r>
          </a:p>
        </p:txBody>
      </p:sp>
      <p:sp>
        <p:nvSpPr>
          <p:cNvPr id="8" name="Rectángulo 7">
            <a:extLst>
              <a:ext uri="{FF2B5EF4-FFF2-40B4-BE49-F238E27FC236}">
                <a16:creationId xmlns:a16="http://schemas.microsoft.com/office/drawing/2014/main" id="{D276BDE5-5ED3-4F6F-9ADB-FDFBBCA118AB}"/>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111056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46641" y="-374526"/>
            <a:ext cx="14901549" cy="700281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Wigrum-Light"/>
              </a:rPr>
              <a:t>Alta concentración por mercados de destino</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2" name="Rectangle 5">
            <a:extLst>
              <a:ext uri="{FF2B5EF4-FFF2-40B4-BE49-F238E27FC236}">
                <a16:creationId xmlns:a16="http://schemas.microsoft.com/office/drawing/2014/main" id="{F47EF7AD-0C21-47B0-81C7-160251D4424D}"/>
              </a:ext>
            </a:extLst>
          </p:cNvPr>
          <p:cNvSpPr>
            <a:spLocks/>
          </p:cNvSpPr>
          <p:nvPr/>
        </p:nvSpPr>
        <p:spPr bwMode="auto">
          <a:xfrm>
            <a:off x="3133606" y="3107285"/>
            <a:ext cx="6646618"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spcBef>
                <a:spcPct val="20000"/>
              </a:spcBef>
              <a:buBlip>
                <a:blip r:embed="rId10"/>
              </a:buBlip>
              <a:defRPr sz="1600">
                <a:solidFill>
                  <a:schemeClr val="tx1"/>
                </a:solidFill>
                <a:latin typeface="HelveticaNeueLT Std Lt" pitchFamily="-106" charset="0"/>
                <a:cs typeface="Arial" pitchFamily="34" charset="0"/>
              </a:defRPr>
            </a:lvl1pPr>
            <a:lvl2pPr marL="37931725" indent="-37474525" eaLnBrk="0" hangingPunct="0">
              <a:spcBef>
                <a:spcPct val="20000"/>
              </a:spcBef>
              <a:buBlip>
                <a:blip r:embed="rId10"/>
              </a:buBlip>
              <a:defRPr sz="1400">
                <a:solidFill>
                  <a:schemeClr val="tx1"/>
                </a:solidFill>
                <a:latin typeface="HelveticaNeueLT Std Lt" pitchFamily="-106" charset="0"/>
                <a:cs typeface="Arial" pitchFamily="34" charset="0"/>
              </a:defRPr>
            </a:lvl2pPr>
            <a:lvl3pPr marL="1076325" indent="-180975" eaLnBrk="0" hangingPunct="0">
              <a:spcBef>
                <a:spcPct val="20000"/>
              </a:spcBef>
              <a:buBlip>
                <a:blip r:embed="rId10"/>
              </a:buBlip>
              <a:defRPr sz="1200">
                <a:solidFill>
                  <a:schemeClr val="tx1"/>
                </a:solidFill>
                <a:latin typeface="HelveticaNeueLT Std Lt" pitchFamily="-106" charset="0"/>
                <a:cs typeface="Arial" pitchFamily="34" charset="0"/>
              </a:defRPr>
            </a:lvl3pPr>
            <a:lvl4pPr marL="1438275" indent="-85725" eaLnBrk="0" hangingPunct="0">
              <a:spcBef>
                <a:spcPct val="20000"/>
              </a:spcBef>
              <a:buFont typeface="Arial" pitchFamily="34" charset="0"/>
              <a:defRPr b="1">
                <a:solidFill>
                  <a:srgbClr val="D52B1E"/>
                </a:solidFill>
                <a:latin typeface="HelveticaNeueLT Std Lt" pitchFamily="-106" charset="0"/>
                <a:cs typeface="Arial" pitchFamily="34" charset="0"/>
              </a:defRPr>
            </a:lvl4pPr>
            <a:lvl5pPr marL="2066925" indent="-276225" eaLnBrk="0" hangingPunct="0">
              <a:spcBef>
                <a:spcPct val="20000"/>
              </a:spcBef>
              <a:buFont typeface="Arial" pitchFamily="34" charset="0"/>
              <a:defRPr b="1">
                <a:solidFill>
                  <a:srgbClr val="454E53"/>
                </a:solidFill>
                <a:latin typeface="HelveticaNeueLT Std Lt" pitchFamily="-106" charset="0"/>
                <a:cs typeface="Arial" pitchFamily="34" charset="0"/>
              </a:defRPr>
            </a:lvl5pPr>
            <a:lvl6pPr marL="2524125" indent="-276225" eaLnBrk="0" fontAlgn="base" hangingPunct="0">
              <a:spcBef>
                <a:spcPct val="20000"/>
              </a:spcBef>
              <a:spcAft>
                <a:spcPct val="0"/>
              </a:spcAft>
              <a:buFont typeface="Arial" pitchFamily="34" charset="0"/>
              <a:defRPr b="1">
                <a:solidFill>
                  <a:srgbClr val="454E53"/>
                </a:solidFill>
                <a:latin typeface="HelveticaNeueLT Std Lt" pitchFamily="-106" charset="0"/>
                <a:cs typeface="Arial" pitchFamily="34" charset="0"/>
              </a:defRPr>
            </a:lvl6pPr>
            <a:lvl7pPr marL="2981325" indent="-276225" eaLnBrk="0" fontAlgn="base" hangingPunct="0">
              <a:spcBef>
                <a:spcPct val="20000"/>
              </a:spcBef>
              <a:spcAft>
                <a:spcPct val="0"/>
              </a:spcAft>
              <a:buFont typeface="Arial" pitchFamily="34" charset="0"/>
              <a:defRPr b="1">
                <a:solidFill>
                  <a:srgbClr val="454E53"/>
                </a:solidFill>
                <a:latin typeface="HelveticaNeueLT Std Lt" pitchFamily="-106" charset="0"/>
                <a:cs typeface="Arial" pitchFamily="34" charset="0"/>
              </a:defRPr>
            </a:lvl7pPr>
            <a:lvl8pPr marL="3438525" indent="-276225" eaLnBrk="0" fontAlgn="base" hangingPunct="0">
              <a:spcBef>
                <a:spcPct val="20000"/>
              </a:spcBef>
              <a:spcAft>
                <a:spcPct val="0"/>
              </a:spcAft>
              <a:buFont typeface="Arial" pitchFamily="34" charset="0"/>
              <a:defRPr b="1">
                <a:solidFill>
                  <a:srgbClr val="454E53"/>
                </a:solidFill>
                <a:latin typeface="HelveticaNeueLT Std Lt" pitchFamily="-106" charset="0"/>
                <a:cs typeface="Arial" pitchFamily="34" charset="0"/>
              </a:defRPr>
            </a:lvl8pPr>
            <a:lvl9pPr marL="3895725" indent="-276225" eaLnBrk="0" fontAlgn="base" hangingPunct="0">
              <a:spcBef>
                <a:spcPct val="20000"/>
              </a:spcBef>
              <a:spcAft>
                <a:spcPct val="0"/>
              </a:spcAft>
              <a:buFont typeface="Arial" pitchFamily="34" charset="0"/>
              <a:defRPr b="1">
                <a:solidFill>
                  <a:srgbClr val="454E53"/>
                </a:solidFill>
                <a:latin typeface="HelveticaNeueLT Std Lt" pitchFamily="-106" charset="0"/>
                <a:cs typeface="Arial" pitchFamily="34" charset="0"/>
              </a:defRPr>
            </a:lvl9pPr>
          </a:lstStyle>
          <a:p>
            <a:pPr eaLnBrk="1" hangingPunct="1">
              <a:spcBef>
                <a:spcPct val="0"/>
              </a:spcBef>
              <a:spcAft>
                <a:spcPts val="1200"/>
              </a:spcAft>
              <a:buNone/>
              <a:defRPr/>
            </a:pPr>
            <a:r>
              <a:rPr lang="es-ES" altLang="es-ES" sz="1200" dirty="0">
                <a:solidFill>
                  <a:srgbClr val="4D4D4D"/>
                </a:solidFill>
                <a:latin typeface="EHUSans" panose="02000503050000020004"/>
              </a:rPr>
              <a:t>La UE representa casi 2/3 de nuestras exportaciones de bienes. Sólo nuestros 5 primeros mercados de destino, todos ellos en la UE, representan el </a:t>
            </a:r>
            <a:r>
              <a:rPr lang="es-ES" altLang="es-ES" sz="1200" b="1" dirty="0">
                <a:solidFill>
                  <a:srgbClr val="FF0000"/>
                </a:solidFill>
                <a:effectLst>
                  <a:outerShdw blurRad="38100" dist="38100" dir="2700000" algn="tl">
                    <a:srgbClr val="000000">
                      <a:alpha val="43137"/>
                    </a:srgbClr>
                  </a:outerShdw>
                </a:effectLst>
                <a:latin typeface="EHUSans" panose="02000503050000020004"/>
              </a:rPr>
              <a:t>49% </a:t>
            </a:r>
            <a:r>
              <a:rPr lang="es-ES" altLang="es-ES" sz="1200" dirty="0">
                <a:solidFill>
                  <a:srgbClr val="4D4D4D"/>
                </a:solidFill>
                <a:latin typeface="EHUSans" panose="02000503050000020004"/>
              </a:rPr>
              <a:t>del total exportado.</a:t>
            </a:r>
          </a:p>
        </p:txBody>
      </p:sp>
      <p:sp>
        <p:nvSpPr>
          <p:cNvPr id="3" name="Rectangle 5">
            <a:extLst>
              <a:ext uri="{FF2B5EF4-FFF2-40B4-BE49-F238E27FC236}">
                <a16:creationId xmlns:a16="http://schemas.microsoft.com/office/drawing/2014/main" id="{754264FA-7959-4C9C-AB35-91DAD6D43A71}"/>
              </a:ext>
            </a:extLst>
          </p:cNvPr>
          <p:cNvSpPr>
            <a:spLocks/>
          </p:cNvSpPr>
          <p:nvPr/>
        </p:nvSpPr>
        <p:spPr bwMode="auto">
          <a:xfrm>
            <a:off x="2989511" y="2346747"/>
            <a:ext cx="6689725"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indent="-266700">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b="1" dirty="0">
                <a:solidFill>
                  <a:srgbClr val="FF0000"/>
                </a:solidFill>
                <a:latin typeface="EHUSans" panose="02000503050000020004"/>
              </a:rPr>
              <a:t>Progresiva diversificación de los mercados de destino.</a:t>
            </a:r>
            <a:r>
              <a:rPr lang="es-ES" altLang="es-ES" sz="1200" dirty="0">
                <a:solidFill>
                  <a:srgbClr val="4D4D4D"/>
                </a:solidFill>
                <a:latin typeface="EHUSans" panose="02000503050000020004"/>
              </a:rPr>
              <a:t> Se mantiene la importancia de los mercados maduros de la UE pero el aumento de las exportaciones también se dirige a mercados más dinámicos y con mayor potencial de crecimiento.</a:t>
            </a:r>
          </a:p>
        </p:txBody>
      </p:sp>
      <p:sp>
        <p:nvSpPr>
          <p:cNvPr id="8" name="Rectangle 5">
            <a:extLst>
              <a:ext uri="{FF2B5EF4-FFF2-40B4-BE49-F238E27FC236}">
                <a16:creationId xmlns:a16="http://schemas.microsoft.com/office/drawing/2014/main" id="{CA5C79EC-C805-42A2-932B-12AB43C75610}"/>
              </a:ext>
            </a:extLst>
          </p:cNvPr>
          <p:cNvSpPr>
            <a:spLocks/>
          </p:cNvSpPr>
          <p:nvPr/>
        </p:nvSpPr>
        <p:spPr bwMode="auto">
          <a:xfrm>
            <a:off x="1116141" y="3185380"/>
            <a:ext cx="1752600"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b="1" dirty="0">
                <a:solidFill>
                  <a:srgbClr val="C00000"/>
                </a:solidFill>
                <a:latin typeface="EHUSans" panose="02000503050000020004"/>
              </a:rPr>
              <a:t>No obstante</a:t>
            </a:r>
          </a:p>
        </p:txBody>
      </p:sp>
      <p:sp>
        <p:nvSpPr>
          <p:cNvPr id="9" name="1 CuadroTexto">
            <a:extLst>
              <a:ext uri="{FF2B5EF4-FFF2-40B4-BE49-F238E27FC236}">
                <a16:creationId xmlns:a16="http://schemas.microsoft.com/office/drawing/2014/main" id="{75E58AC5-471F-4405-9281-EB7D1D6D9F48}"/>
              </a:ext>
            </a:extLst>
          </p:cNvPr>
          <p:cNvSpPr txBox="1">
            <a:spLocks noChangeArrowheads="1"/>
          </p:cNvSpPr>
          <p:nvPr/>
        </p:nvSpPr>
        <p:spPr bwMode="auto">
          <a:xfrm>
            <a:off x="1196314" y="2447606"/>
            <a:ext cx="1600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eaLnBrk="1" hangingPunct="1">
              <a:spcBef>
                <a:spcPct val="0"/>
              </a:spcBef>
              <a:buFontTx/>
              <a:buNone/>
            </a:pPr>
            <a:r>
              <a:rPr lang="es-ES" altLang="es-ES" sz="1200" b="1" dirty="0">
                <a:solidFill>
                  <a:srgbClr val="C00000"/>
                </a:solidFill>
                <a:latin typeface="EHUSans" panose="02000503050000020004"/>
              </a:rPr>
              <a:t>Situación </a:t>
            </a:r>
            <a:br>
              <a:rPr lang="es-ES" altLang="es-ES" sz="1200" b="1" dirty="0">
                <a:solidFill>
                  <a:srgbClr val="C00000"/>
                </a:solidFill>
                <a:latin typeface="EHUSans" panose="02000503050000020004"/>
              </a:rPr>
            </a:br>
            <a:r>
              <a:rPr lang="es-ES" altLang="es-ES" sz="1200" b="1" dirty="0">
                <a:solidFill>
                  <a:srgbClr val="C00000"/>
                </a:solidFill>
                <a:latin typeface="EHUSans" panose="02000503050000020004"/>
              </a:rPr>
              <a:t>de partida </a:t>
            </a:r>
            <a:endParaRPr lang="es-ES" altLang="es-ES" sz="1200" dirty="0">
              <a:solidFill>
                <a:srgbClr val="C00000"/>
              </a:solidFill>
              <a:latin typeface="EHUSans" panose="02000503050000020004"/>
            </a:endParaRPr>
          </a:p>
        </p:txBody>
      </p:sp>
      <p:sp>
        <p:nvSpPr>
          <p:cNvPr id="10" name="Flecha derecha 18">
            <a:extLst>
              <a:ext uri="{FF2B5EF4-FFF2-40B4-BE49-F238E27FC236}">
                <a16:creationId xmlns:a16="http://schemas.microsoft.com/office/drawing/2014/main" id="{6FD2E723-FCC3-4A9D-B6B6-1F62DC3FB4E1}"/>
              </a:ext>
            </a:extLst>
          </p:cNvPr>
          <p:cNvSpPr>
            <a:spLocks noChangeArrowheads="1"/>
          </p:cNvSpPr>
          <p:nvPr/>
        </p:nvSpPr>
        <p:spPr bwMode="auto">
          <a:xfrm>
            <a:off x="2214993" y="2562898"/>
            <a:ext cx="304800" cy="304800"/>
          </a:xfrm>
          <a:prstGeom prst="rightArrow">
            <a:avLst>
              <a:gd name="adj1" fmla="val 50000"/>
              <a:gd name="adj2" fmla="val 50000"/>
            </a:avLst>
          </a:prstGeom>
          <a:solidFill>
            <a:srgbClr val="4D4D4D"/>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b="1">
              <a:solidFill>
                <a:srgbClr val="FFFFFF"/>
              </a:solidFill>
            </a:endParaRPr>
          </a:p>
        </p:txBody>
      </p:sp>
      <p:sp>
        <p:nvSpPr>
          <p:cNvPr id="12" name="Flecha derecha 19">
            <a:extLst>
              <a:ext uri="{FF2B5EF4-FFF2-40B4-BE49-F238E27FC236}">
                <a16:creationId xmlns:a16="http://schemas.microsoft.com/office/drawing/2014/main" id="{C904139D-0F4D-429D-A639-4AE6ECA6829D}"/>
              </a:ext>
            </a:extLst>
          </p:cNvPr>
          <p:cNvSpPr>
            <a:spLocks noChangeArrowheads="1"/>
          </p:cNvSpPr>
          <p:nvPr/>
        </p:nvSpPr>
        <p:spPr bwMode="auto">
          <a:xfrm>
            <a:off x="2222022" y="3185846"/>
            <a:ext cx="304800" cy="304800"/>
          </a:xfrm>
          <a:prstGeom prst="rightArrow">
            <a:avLst>
              <a:gd name="adj1" fmla="val 50000"/>
              <a:gd name="adj2" fmla="val 50000"/>
            </a:avLst>
          </a:prstGeom>
          <a:solidFill>
            <a:srgbClr val="4D4D4D"/>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b="1">
              <a:solidFill>
                <a:srgbClr val="FFFFFF"/>
              </a:solidFill>
            </a:endParaRPr>
          </a:p>
        </p:txBody>
      </p:sp>
      <p:sp>
        <p:nvSpPr>
          <p:cNvPr id="13" name="Rectángulo redondeado 20">
            <a:extLst>
              <a:ext uri="{FF2B5EF4-FFF2-40B4-BE49-F238E27FC236}">
                <a16:creationId xmlns:a16="http://schemas.microsoft.com/office/drawing/2014/main" id="{E9CDC600-79B6-462E-90A0-897E8D2008AA}"/>
              </a:ext>
            </a:extLst>
          </p:cNvPr>
          <p:cNvSpPr>
            <a:spLocks noChangeArrowheads="1"/>
          </p:cNvSpPr>
          <p:nvPr/>
        </p:nvSpPr>
        <p:spPr bwMode="auto">
          <a:xfrm>
            <a:off x="2868741" y="2345162"/>
            <a:ext cx="6911483" cy="706118"/>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sp>
        <p:nvSpPr>
          <p:cNvPr id="14" name="Rectángulo redondeado 21">
            <a:extLst>
              <a:ext uri="{FF2B5EF4-FFF2-40B4-BE49-F238E27FC236}">
                <a16:creationId xmlns:a16="http://schemas.microsoft.com/office/drawing/2014/main" id="{9EE00FBA-7C3F-48B7-967F-479F87972D78}"/>
              </a:ext>
            </a:extLst>
          </p:cNvPr>
          <p:cNvSpPr>
            <a:spLocks noChangeArrowheads="1"/>
          </p:cNvSpPr>
          <p:nvPr/>
        </p:nvSpPr>
        <p:spPr bwMode="auto">
          <a:xfrm>
            <a:off x="2868742" y="3068691"/>
            <a:ext cx="6810494" cy="572159"/>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graphicFrame>
        <p:nvGraphicFramePr>
          <p:cNvPr id="17" name="Gráfico 16">
            <a:extLst>
              <a:ext uri="{FF2B5EF4-FFF2-40B4-BE49-F238E27FC236}">
                <a16:creationId xmlns:a16="http://schemas.microsoft.com/office/drawing/2014/main" id="{13B0B05E-9CF2-44A8-A504-5CFAD4DF3994}"/>
              </a:ext>
            </a:extLst>
          </p:cNvPr>
          <p:cNvGraphicFramePr>
            <a:graphicFrameLocks/>
          </p:cNvGraphicFramePr>
          <p:nvPr>
            <p:extLst>
              <p:ext uri="{D42A27DB-BD31-4B8C-83A1-F6EECF244321}">
                <p14:modId xmlns:p14="http://schemas.microsoft.com/office/powerpoint/2010/main" val="1416103223"/>
              </p:ext>
            </p:extLst>
          </p:nvPr>
        </p:nvGraphicFramePr>
        <p:xfrm>
          <a:off x="-47074" y="3804131"/>
          <a:ext cx="4572000" cy="27432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9" name="Gráfico 18">
            <a:extLst>
              <a:ext uri="{FF2B5EF4-FFF2-40B4-BE49-F238E27FC236}">
                <a16:creationId xmlns:a16="http://schemas.microsoft.com/office/drawing/2014/main" id="{81053906-C0FE-4860-AF97-9EAFFD642429}"/>
              </a:ext>
            </a:extLst>
          </p:cNvPr>
          <p:cNvGraphicFramePr>
            <a:graphicFrameLocks/>
          </p:cNvGraphicFramePr>
          <p:nvPr>
            <p:extLst>
              <p:ext uri="{D42A27DB-BD31-4B8C-83A1-F6EECF244321}">
                <p14:modId xmlns:p14="http://schemas.microsoft.com/office/powerpoint/2010/main" val="529164906"/>
              </p:ext>
            </p:extLst>
          </p:nvPr>
        </p:nvGraphicFramePr>
        <p:xfrm>
          <a:off x="5043687" y="3885092"/>
          <a:ext cx="4572000" cy="2743200"/>
        </p:xfrm>
        <a:graphic>
          <a:graphicData uri="http://schemas.openxmlformats.org/drawingml/2006/chart">
            <c:chart xmlns:c="http://schemas.openxmlformats.org/drawingml/2006/chart" xmlns:r="http://schemas.openxmlformats.org/officeDocument/2006/relationships" r:id="rId12"/>
          </a:graphicData>
        </a:graphic>
      </p:graphicFrame>
      <p:sp>
        <p:nvSpPr>
          <p:cNvPr id="23" name="Rectángulo 22">
            <a:extLst>
              <a:ext uri="{FF2B5EF4-FFF2-40B4-BE49-F238E27FC236}">
                <a16:creationId xmlns:a16="http://schemas.microsoft.com/office/drawing/2014/main" id="{2B7AD3FB-2194-42D4-87EB-E2BA303F67AA}"/>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30981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71658" y="-303587"/>
            <a:ext cx="15048455" cy="7071855"/>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Wigrum-Light"/>
              </a:rPr>
              <a:t>Alta concentración por mercados de destino</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graphicFrame>
        <p:nvGraphicFramePr>
          <p:cNvPr id="23" name="Marcador de contenido 5">
            <a:extLst>
              <a:ext uri="{FF2B5EF4-FFF2-40B4-BE49-F238E27FC236}">
                <a16:creationId xmlns:a16="http://schemas.microsoft.com/office/drawing/2014/main" id="{0623AEBC-6ED9-46AA-8E05-A4AC45CD956B}"/>
              </a:ext>
            </a:extLst>
          </p:cNvPr>
          <p:cNvGraphicFramePr>
            <a:graphicFrameLocks/>
          </p:cNvGraphicFramePr>
          <p:nvPr>
            <p:extLst>
              <p:ext uri="{D42A27DB-BD31-4B8C-83A1-F6EECF244321}">
                <p14:modId xmlns:p14="http://schemas.microsoft.com/office/powerpoint/2010/main" val="3027220116"/>
              </p:ext>
            </p:extLst>
          </p:nvPr>
        </p:nvGraphicFramePr>
        <p:xfrm>
          <a:off x="1427148" y="2999574"/>
          <a:ext cx="9815722" cy="3620522"/>
        </p:xfrm>
        <a:graphic>
          <a:graphicData uri="http://schemas.openxmlformats.org/drawingml/2006/chart">
            <c:chart xmlns:c="http://schemas.openxmlformats.org/drawingml/2006/chart" xmlns:r="http://schemas.openxmlformats.org/officeDocument/2006/relationships" r:id="rId10"/>
          </a:graphicData>
        </a:graphic>
      </p:graphicFrame>
      <p:sp>
        <p:nvSpPr>
          <p:cNvPr id="4" name="Rectangle 5">
            <a:extLst>
              <a:ext uri="{FF2B5EF4-FFF2-40B4-BE49-F238E27FC236}">
                <a16:creationId xmlns:a16="http://schemas.microsoft.com/office/drawing/2014/main" id="{8076835C-0858-4C15-A9B1-BFEAC4E8B0F6}"/>
              </a:ext>
            </a:extLst>
          </p:cNvPr>
          <p:cNvSpPr>
            <a:spLocks/>
          </p:cNvSpPr>
          <p:nvPr/>
        </p:nvSpPr>
        <p:spPr bwMode="auto">
          <a:xfrm>
            <a:off x="1907045" y="2412617"/>
            <a:ext cx="6019800"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indent="-266700">
              <a:spcBef>
                <a:spcPct val="20000"/>
              </a:spcBef>
              <a:buBlip>
                <a:blip r:embed="rId11"/>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1"/>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1"/>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dirty="0">
                <a:solidFill>
                  <a:srgbClr val="4D4D4D"/>
                </a:solidFill>
                <a:latin typeface="EHUSans" panose="02000503050000020004"/>
              </a:rPr>
              <a:t>Suben Asia y África, sobre todo inmediatamente después de la crisis financiera, y baja Europa.</a:t>
            </a:r>
          </a:p>
        </p:txBody>
      </p:sp>
      <p:sp>
        <p:nvSpPr>
          <p:cNvPr id="5" name="Rectángulo redondeado 20">
            <a:extLst>
              <a:ext uri="{FF2B5EF4-FFF2-40B4-BE49-F238E27FC236}">
                <a16:creationId xmlns:a16="http://schemas.microsoft.com/office/drawing/2014/main" id="{EA4BFA82-2407-416B-A2C2-B78E07167C4E}"/>
              </a:ext>
            </a:extLst>
          </p:cNvPr>
          <p:cNvSpPr>
            <a:spLocks noChangeArrowheads="1"/>
          </p:cNvSpPr>
          <p:nvPr/>
        </p:nvSpPr>
        <p:spPr bwMode="auto">
          <a:xfrm>
            <a:off x="1907046" y="2345162"/>
            <a:ext cx="7356596" cy="491131"/>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sp>
        <p:nvSpPr>
          <p:cNvPr id="15" name="Rectángulo 14">
            <a:extLst>
              <a:ext uri="{FF2B5EF4-FFF2-40B4-BE49-F238E27FC236}">
                <a16:creationId xmlns:a16="http://schemas.microsoft.com/office/drawing/2014/main" id="{019462DC-0167-45C6-9E23-97BA68864B04}"/>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320710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09044" y="40656"/>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El valor añadido de las exportaciones debería aumentar</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graphicFrame>
        <p:nvGraphicFramePr>
          <p:cNvPr id="4" name="Gráfico 3">
            <a:extLst>
              <a:ext uri="{FF2B5EF4-FFF2-40B4-BE49-F238E27FC236}">
                <a16:creationId xmlns:a16="http://schemas.microsoft.com/office/drawing/2014/main" id="{5DC579C2-65C5-4E95-BCE7-A237D40E898F}"/>
              </a:ext>
            </a:extLst>
          </p:cNvPr>
          <p:cNvGraphicFramePr>
            <a:graphicFrameLocks/>
          </p:cNvGraphicFramePr>
          <p:nvPr>
            <p:extLst>
              <p:ext uri="{D42A27DB-BD31-4B8C-83A1-F6EECF244321}">
                <p14:modId xmlns:p14="http://schemas.microsoft.com/office/powerpoint/2010/main" val="727942418"/>
              </p:ext>
            </p:extLst>
          </p:nvPr>
        </p:nvGraphicFramePr>
        <p:xfrm>
          <a:off x="-247065" y="3508485"/>
          <a:ext cx="9691687" cy="3306760"/>
        </p:xfrm>
        <a:graphic>
          <a:graphicData uri="http://schemas.openxmlformats.org/drawingml/2006/chart">
            <c:chart xmlns:c="http://schemas.openxmlformats.org/drawingml/2006/chart" xmlns:r="http://schemas.openxmlformats.org/officeDocument/2006/relationships" r:id="rId10"/>
          </a:graphicData>
        </a:graphic>
      </p:graphicFrame>
      <p:sp>
        <p:nvSpPr>
          <p:cNvPr id="5" name="Rectangle 5">
            <a:extLst>
              <a:ext uri="{FF2B5EF4-FFF2-40B4-BE49-F238E27FC236}">
                <a16:creationId xmlns:a16="http://schemas.microsoft.com/office/drawing/2014/main" id="{1D48CAB8-D3AD-43DD-940D-1E5ECD434711}"/>
              </a:ext>
            </a:extLst>
          </p:cNvPr>
          <p:cNvSpPr>
            <a:spLocks/>
          </p:cNvSpPr>
          <p:nvPr/>
        </p:nvSpPr>
        <p:spPr bwMode="auto">
          <a:xfrm>
            <a:off x="3704312" y="3127064"/>
            <a:ext cx="59436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1"/>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1"/>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1"/>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dirty="0">
                <a:solidFill>
                  <a:srgbClr val="4D4D4D"/>
                </a:solidFill>
                <a:latin typeface="EHUSans" panose="02000503050000020004"/>
              </a:rPr>
              <a:t>Apenas el 8% de nuestras exportaciones de bienes es de productos de alta tecnología (Fuente: INE)</a:t>
            </a:r>
          </a:p>
        </p:txBody>
      </p:sp>
      <p:sp>
        <p:nvSpPr>
          <p:cNvPr id="8" name="Rectangle 5">
            <a:extLst>
              <a:ext uri="{FF2B5EF4-FFF2-40B4-BE49-F238E27FC236}">
                <a16:creationId xmlns:a16="http://schemas.microsoft.com/office/drawing/2014/main" id="{1806D7C8-77C1-40AB-A31F-CC501C89B7DA}"/>
              </a:ext>
            </a:extLst>
          </p:cNvPr>
          <p:cNvSpPr>
            <a:spLocks/>
          </p:cNvSpPr>
          <p:nvPr/>
        </p:nvSpPr>
        <p:spPr bwMode="auto">
          <a:xfrm>
            <a:off x="3704312" y="2328813"/>
            <a:ext cx="6400800"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indent="-266700">
              <a:spcBef>
                <a:spcPct val="20000"/>
              </a:spcBef>
              <a:buBlip>
                <a:blip r:embed="rId11"/>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1"/>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1"/>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eaLnBrk="1" hangingPunct="1">
              <a:spcBef>
                <a:spcPct val="0"/>
              </a:spcBef>
              <a:buFontTx/>
              <a:buNone/>
            </a:pPr>
            <a:r>
              <a:rPr lang="es-ES" altLang="es-ES" sz="1200" dirty="0">
                <a:solidFill>
                  <a:srgbClr val="4D4D4D"/>
                </a:solidFill>
                <a:latin typeface="EHUSans" panose="02000503050000020004"/>
              </a:rPr>
              <a:t>La competitividad y el valor añadido de las exportaciones españolas sustentan la solidez de la cuota en el comercio internacional de los bienes españoles, frente a la competencia de los mercados emergentes</a:t>
            </a:r>
          </a:p>
        </p:txBody>
      </p:sp>
      <p:sp>
        <p:nvSpPr>
          <p:cNvPr id="9" name="Flecha derecha 11">
            <a:extLst>
              <a:ext uri="{FF2B5EF4-FFF2-40B4-BE49-F238E27FC236}">
                <a16:creationId xmlns:a16="http://schemas.microsoft.com/office/drawing/2014/main" id="{C624E545-B619-4C26-A938-C5D630EB3773}"/>
              </a:ext>
            </a:extLst>
          </p:cNvPr>
          <p:cNvSpPr>
            <a:spLocks noChangeArrowheads="1"/>
          </p:cNvSpPr>
          <p:nvPr/>
        </p:nvSpPr>
        <p:spPr bwMode="auto">
          <a:xfrm>
            <a:off x="2906633" y="2410814"/>
            <a:ext cx="304800" cy="304800"/>
          </a:xfrm>
          <a:prstGeom prst="rightArrow">
            <a:avLst>
              <a:gd name="adj1" fmla="val 50000"/>
              <a:gd name="adj2" fmla="val 50000"/>
            </a:avLst>
          </a:prstGeom>
          <a:solidFill>
            <a:srgbClr val="4D4D4D"/>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b="1">
              <a:solidFill>
                <a:srgbClr val="FFFFFF"/>
              </a:solidFill>
            </a:endParaRPr>
          </a:p>
        </p:txBody>
      </p:sp>
      <p:sp>
        <p:nvSpPr>
          <p:cNvPr id="10" name="Flecha derecha 12">
            <a:extLst>
              <a:ext uri="{FF2B5EF4-FFF2-40B4-BE49-F238E27FC236}">
                <a16:creationId xmlns:a16="http://schemas.microsoft.com/office/drawing/2014/main" id="{653253DD-E053-4CC6-B5AE-0111E2E4729F}"/>
              </a:ext>
            </a:extLst>
          </p:cNvPr>
          <p:cNvSpPr>
            <a:spLocks noChangeArrowheads="1"/>
          </p:cNvSpPr>
          <p:nvPr/>
        </p:nvSpPr>
        <p:spPr bwMode="auto">
          <a:xfrm>
            <a:off x="2917010" y="2993718"/>
            <a:ext cx="304800" cy="304800"/>
          </a:xfrm>
          <a:prstGeom prst="rightArrow">
            <a:avLst>
              <a:gd name="adj1" fmla="val 50000"/>
              <a:gd name="adj2" fmla="val 50000"/>
            </a:avLst>
          </a:prstGeom>
          <a:solidFill>
            <a:srgbClr val="4D4D4D"/>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b="1">
              <a:solidFill>
                <a:srgbClr val="FFFFFF"/>
              </a:solidFill>
            </a:endParaRPr>
          </a:p>
        </p:txBody>
      </p:sp>
      <p:sp>
        <p:nvSpPr>
          <p:cNvPr id="12" name="Rectangle 5">
            <a:extLst>
              <a:ext uri="{FF2B5EF4-FFF2-40B4-BE49-F238E27FC236}">
                <a16:creationId xmlns:a16="http://schemas.microsoft.com/office/drawing/2014/main" id="{D890CEE9-55DF-416C-8428-77B3F8509AF2}"/>
              </a:ext>
            </a:extLst>
          </p:cNvPr>
          <p:cNvSpPr>
            <a:spLocks/>
          </p:cNvSpPr>
          <p:nvPr/>
        </p:nvSpPr>
        <p:spPr bwMode="auto">
          <a:xfrm>
            <a:off x="1722257" y="2979461"/>
            <a:ext cx="1752600"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1"/>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1"/>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1"/>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b="1" dirty="0">
                <a:solidFill>
                  <a:srgbClr val="C00000"/>
                </a:solidFill>
                <a:latin typeface="EHUSans" panose="02000503050000020004"/>
              </a:rPr>
              <a:t>No obstante</a:t>
            </a:r>
          </a:p>
        </p:txBody>
      </p:sp>
      <p:sp>
        <p:nvSpPr>
          <p:cNvPr id="13" name="1 CuadroTexto">
            <a:extLst>
              <a:ext uri="{FF2B5EF4-FFF2-40B4-BE49-F238E27FC236}">
                <a16:creationId xmlns:a16="http://schemas.microsoft.com/office/drawing/2014/main" id="{6C82441F-6ECB-4A63-8096-220DDC3B7882}"/>
              </a:ext>
            </a:extLst>
          </p:cNvPr>
          <p:cNvSpPr txBox="1">
            <a:spLocks noChangeArrowheads="1"/>
          </p:cNvSpPr>
          <p:nvPr/>
        </p:nvSpPr>
        <p:spPr bwMode="auto">
          <a:xfrm>
            <a:off x="1703308" y="2334463"/>
            <a:ext cx="1600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11"/>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1"/>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1"/>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eaLnBrk="1" hangingPunct="1">
              <a:spcBef>
                <a:spcPct val="0"/>
              </a:spcBef>
              <a:buFontTx/>
              <a:buNone/>
            </a:pPr>
            <a:r>
              <a:rPr lang="es-ES" altLang="es-ES" sz="1200" b="1" dirty="0">
                <a:solidFill>
                  <a:srgbClr val="C00000"/>
                </a:solidFill>
                <a:latin typeface="EHUSans" panose="02000503050000020004"/>
              </a:rPr>
              <a:t>Situación </a:t>
            </a:r>
            <a:br>
              <a:rPr lang="es-ES" altLang="es-ES" sz="1200" b="1" dirty="0">
                <a:solidFill>
                  <a:srgbClr val="C00000"/>
                </a:solidFill>
                <a:latin typeface="EHUSans" panose="02000503050000020004"/>
              </a:rPr>
            </a:br>
            <a:r>
              <a:rPr lang="es-ES" altLang="es-ES" sz="1200" b="1" dirty="0">
                <a:solidFill>
                  <a:srgbClr val="C00000"/>
                </a:solidFill>
                <a:latin typeface="EHUSans" panose="02000503050000020004"/>
              </a:rPr>
              <a:t>de partida </a:t>
            </a:r>
            <a:endParaRPr lang="es-ES" altLang="es-ES" sz="1200" dirty="0">
              <a:solidFill>
                <a:srgbClr val="C00000"/>
              </a:solidFill>
              <a:latin typeface="EHUSans" panose="02000503050000020004"/>
            </a:endParaRPr>
          </a:p>
        </p:txBody>
      </p:sp>
      <p:sp>
        <p:nvSpPr>
          <p:cNvPr id="14" name="Rectángulo redondeado 15">
            <a:extLst>
              <a:ext uri="{FF2B5EF4-FFF2-40B4-BE49-F238E27FC236}">
                <a16:creationId xmlns:a16="http://schemas.microsoft.com/office/drawing/2014/main" id="{0A6CE59B-0D22-4E71-B1DB-AADB370CD4CF}"/>
              </a:ext>
            </a:extLst>
          </p:cNvPr>
          <p:cNvSpPr>
            <a:spLocks noChangeArrowheads="1"/>
          </p:cNvSpPr>
          <p:nvPr/>
        </p:nvSpPr>
        <p:spPr bwMode="auto">
          <a:xfrm>
            <a:off x="3600842" y="2326225"/>
            <a:ext cx="6326737" cy="685800"/>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sp>
        <p:nvSpPr>
          <p:cNvPr id="16" name="Rectángulo redondeado 16">
            <a:extLst>
              <a:ext uri="{FF2B5EF4-FFF2-40B4-BE49-F238E27FC236}">
                <a16:creationId xmlns:a16="http://schemas.microsoft.com/office/drawing/2014/main" id="{E15B5800-CA9C-4406-9C62-CC700540F2AB}"/>
              </a:ext>
            </a:extLst>
          </p:cNvPr>
          <p:cNvSpPr>
            <a:spLocks noChangeArrowheads="1"/>
          </p:cNvSpPr>
          <p:nvPr/>
        </p:nvSpPr>
        <p:spPr bwMode="auto">
          <a:xfrm>
            <a:off x="3600842" y="3029168"/>
            <a:ext cx="6019800" cy="560857"/>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sp>
        <p:nvSpPr>
          <p:cNvPr id="18" name="Rectángulo 17">
            <a:extLst>
              <a:ext uri="{FF2B5EF4-FFF2-40B4-BE49-F238E27FC236}">
                <a16:creationId xmlns:a16="http://schemas.microsoft.com/office/drawing/2014/main" id="{5F48A5DA-216F-45D8-98EE-73C71E61F90A}"/>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93936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71658" y="-303587"/>
            <a:ext cx="15048455" cy="7071855"/>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Wigrum-Light"/>
              </a:rPr>
              <a:t>Resumen de situación pre-COVID</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pic>
        <p:nvPicPr>
          <p:cNvPr id="2" name="Imagen 1" descr="Imagen que contiene dibujo&#10;&#10;Descripción generada automáticamente">
            <a:extLst>
              <a:ext uri="{FF2B5EF4-FFF2-40B4-BE49-F238E27FC236}">
                <a16:creationId xmlns:a16="http://schemas.microsoft.com/office/drawing/2014/main" id="{2503D635-54F3-42C6-A512-B1FB68EF4DB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51915" y="2467387"/>
            <a:ext cx="6883815" cy="3873113"/>
          </a:xfrm>
          <a:prstGeom prst="rect">
            <a:avLst/>
          </a:prstGeom>
        </p:spPr>
      </p:pic>
      <p:sp>
        <p:nvSpPr>
          <p:cNvPr id="3" name="Rectángulo 2">
            <a:extLst>
              <a:ext uri="{FF2B5EF4-FFF2-40B4-BE49-F238E27FC236}">
                <a16:creationId xmlns:a16="http://schemas.microsoft.com/office/drawing/2014/main" id="{4FBAE975-FC72-42F2-9517-21C2205E3430}"/>
              </a:ext>
            </a:extLst>
          </p:cNvPr>
          <p:cNvSpPr/>
          <p:nvPr/>
        </p:nvSpPr>
        <p:spPr>
          <a:xfrm>
            <a:off x="8646411" y="2568362"/>
            <a:ext cx="2995102" cy="1246495"/>
          </a:xfrm>
          <a:prstGeom prst="rect">
            <a:avLst/>
          </a:prstGeom>
        </p:spPr>
        <p:txBody>
          <a:bodyPr wrap="square">
            <a:spAutoFit/>
          </a:bodyPr>
          <a:lstStyle/>
          <a:p>
            <a:pPr>
              <a:spcAft>
                <a:spcPts val="600"/>
              </a:spcAft>
            </a:pPr>
            <a:r>
              <a:rPr lang="en-US" sz="1200" b="1" dirty="0">
                <a:solidFill>
                  <a:srgbClr val="DC301F"/>
                </a:solidFill>
                <a:latin typeface="EHUSans" panose="02000503050000020004"/>
              </a:rPr>
              <a:t>COMPOSICIÓN TECNOLÓGICA</a:t>
            </a:r>
          </a:p>
          <a:p>
            <a:pPr marL="171450" indent="-171450">
              <a:spcAft>
                <a:spcPts val="600"/>
              </a:spcAft>
              <a:buFont typeface="Wingdings" panose="05000000000000000000" pitchFamily="2" charset="2"/>
              <a:buChar char="§"/>
            </a:pPr>
            <a:r>
              <a:rPr lang="es-ES" sz="1200" dirty="0">
                <a:solidFill>
                  <a:schemeClr val="tx1">
                    <a:lumMod val="50000"/>
                    <a:lumOff val="50000"/>
                  </a:schemeClr>
                </a:solidFill>
                <a:latin typeface="EHUSans" panose="02000503050000020004"/>
              </a:rPr>
              <a:t>Patrón invariado en composición tecnológica de las exportaciones. </a:t>
            </a:r>
          </a:p>
          <a:p>
            <a:pPr marL="171450" indent="-171450">
              <a:spcAft>
                <a:spcPts val="600"/>
              </a:spcAft>
              <a:buFont typeface="Wingdings" panose="05000000000000000000" pitchFamily="2" charset="2"/>
              <a:buChar char="§"/>
            </a:pPr>
            <a:r>
              <a:rPr lang="es-ES" sz="1200" dirty="0">
                <a:solidFill>
                  <a:schemeClr val="tx1">
                    <a:lumMod val="50000"/>
                    <a:lumOff val="50000"/>
                  </a:schemeClr>
                </a:solidFill>
                <a:latin typeface="EHUSans" panose="02000503050000020004"/>
              </a:rPr>
              <a:t>Participación tecnología media-alta: 46% </a:t>
            </a:r>
          </a:p>
          <a:p>
            <a:pPr marL="171450" indent="-171450">
              <a:spcAft>
                <a:spcPts val="600"/>
              </a:spcAft>
              <a:buFont typeface="Wingdings" panose="05000000000000000000" pitchFamily="2" charset="2"/>
              <a:buChar char="§"/>
            </a:pPr>
            <a:r>
              <a:rPr lang="es-ES" sz="1200" dirty="0">
                <a:solidFill>
                  <a:schemeClr val="tx1">
                    <a:lumMod val="50000"/>
                    <a:lumOff val="50000"/>
                  </a:schemeClr>
                </a:solidFill>
                <a:latin typeface="EHUSans" panose="02000503050000020004"/>
              </a:rPr>
              <a:t>Participación de alta tecnología: 8% </a:t>
            </a:r>
          </a:p>
        </p:txBody>
      </p:sp>
      <p:sp>
        <p:nvSpPr>
          <p:cNvPr id="8" name="Rectángulo 7">
            <a:extLst>
              <a:ext uri="{FF2B5EF4-FFF2-40B4-BE49-F238E27FC236}">
                <a16:creationId xmlns:a16="http://schemas.microsoft.com/office/drawing/2014/main" id="{BB5917DC-A210-4364-A22C-9A6A45B0EF4E}"/>
              </a:ext>
            </a:extLst>
          </p:cNvPr>
          <p:cNvSpPr/>
          <p:nvPr/>
        </p:nvSpPr>
        <p:spPr>
          <a:xfrm>
            <a:off x="272695" y="4285164"/>
            <a:ext cx="2555077" cy="2015936"/>
          </a:xfrm>
          <a:prstGeom prst="rect">
            <a:avLst/>
          </a:prstGeom>
        </p:spPr>
        <p:txBody>
          <a:bodyPr wrap="square">
            <a:spAutoFit/>
          </a:bodyPr>
          <a:lstStyle/>
          <a:p>
            <a:pPr>
              <a:spcAft>
                <a:spcPts val="600"/>
              </a:spcAft>
            </a:pPr>
            <a:r>
              <a:rPr lang="es-AR" sz="1200" b="1" dirty="0">
                <a:solidFill>
                  <a:srgbClr val="9C999C"/>
                </a:solidFill>
                <a:latin typeface="EHUSans" panose="02000503050000020004"/>
              </a:rPr>
              <a:t>INVERSIÓN EXTRANJERA DIRECTA</a:t>
            </a:r>
          </a:p>
          <a:p>
            <a:pPr marL="171450" indent="-171450" algn="just">
              <a:spcAft>
                <a:spcPts val="600"/>
              </a:spcAft>
              <a:buFont typeface="Wingdings" panose="05000000000000000000" pitchFamily="2" charset="2"/>
              <a:buChar char="§"/>
            </a:pPr>
            <a:r>
              <a:rPr lang="es-AR" sz="1200" dirty="0">
                <a:solidFill>
                  <a:schemeClr val="tx1">
                    <a:lumMod val="50000"/>
                    <a:lumOff val="50000"/>
                  </a:schemeClr>
                </a:solidFill>
                <a:latin typeface="EHUSans" panose="02000503050000020004"/>
              </a:rPr>
              <a:t>En 2018, récord de IED recibida. 46.000€ millones de IED productiva bruta. </a:t>
            </a:r>
          </a:p>
          <a:p>
            <a:pPr marL="171450" indent="-171450" algn="just">
              <a:spcAft>
                <a:spcPts val="600"/>
              </a:spcAft>
              <a:buFont typeface="Wingdings" panose="05000000000000000000" pitchFamily="2" charset="2"/>
              <a:buChar char="§"/>
            </a:pPr>
            <a:r>
              <a:rPr lang="es-AR" sz="1200" dirty="0">
                <a:solidFill>
                  <a:schemeClr val="tx1">
                    <a:lumMod val="50000"/>
                    <a:lumOff val="50000"/>
                  </a:schemeClr>
                </a:solidFill>
                <a:latin typeface="EHUSans" panose="02000503050000020004"/>
              </a:rPr>
              <a:t>Últimos 5 años en top 3 UE en proyectos </a:t>
            </a:r>
            <a:r>
              <a:rPr lang="es-AR" sz="1200" i="1" dirty="0">
                <a:solidFill>
                  <a:schemeClr val="tx1">
                    <a:lumMod val="50000"/>
                    <a:lumOff val="50000"/>
                  </a:schemeClr>
                </a:solidFill>
                <a:latin typeface="EHUSans" panose="02000503050000020004"/>
              </a:rPr>
              <a:t>greenfield</a:t>
            </a:r>
            <a:r>
              <a:rPr lang="es-AR" sz="1200" dirty="0">
                <a:solidFill>
                  <a:schemeClr val="tx1">
                    <a:lumMod val="50000"/>
                    <a:lumOff val="50000"/>
                  </a:schemeClr>
                </a:solidFill>
                <a:latin typeface="EHUSans" panose="02000503050000020004"/>
              </a:rPr>
              <a:t>.</a:t>
            </a:r>
          </a:p>
          <a:p>
            <a:pPr marL="171450" indent="-171450" algn="just">
              <a:spcAft>
                <a:spcPts val="600"/>
              </a:spcAft>
              <a:buFont typeface="Wingdings" panose="05000000000000000000" pitchFamily="2" charset="2"/>
              <a:buChar char="§"/>
            </a:pPr>
            <a:r>
              <a:rPr lang="es-AR" sz="1200" dirty="0">
                <a:solidFill>
                  <a:schemeClr val="tx1">
                    <a:lumMod val="50000"/>
                    <a:lumOff val="50000"/>
                  </a:schemeClr>
                </a:solidFill>
                <a:latin typeface="EHUSans" panose="02000503050000020004"/>
              </a:rPr>
              <a:t>IED emitida en el rengo de Francia, Reino Unido o Alemania. Por encima de</a:t>
            </a:r>
            <a:r>
              <a:rPr lang="es-AR" sz="1400" dirty="0">
                <a:solidFill>
                  <a:schemeClr val="tx1">
                    <a:lumMod val="50000"/>
                    <a:lumOff val="50000"/>
                  </a:schemeClr>
                </a:solidFill>
                <a:latin typeface="Century Gothic" panose="020B0502020202020204" pitchFamily="34" charset="0"/>
              </a:rPr>
              <a:t> Italia. </a:t>
            </a:r>
          </a:p>
        </p:txBody>
      </p:sp>
      <p:sp>
        <p:nvSpPr>
          <p:cNvPr id="9" name="Rectángulo 8">
            <a:extLst>
              <a:ext uri="{FF2B5EF4-FFF2-40B4-BE49-F238E27FC236}">
                <a16:creationId xmlns:a16="http://schemas.microsoft.com/office/drawing/2014/main" id="{B0FBAA4C-709D-4012-B880-39FA165015A5}"/>
              </a:ext>
            </a:extLst>
          </p:cNvPr>
          <p:cNvSpPr/>
          <p:nvPr/>
        </p:nvSpPr>
        <p:spPr>
          <a:xfrm>
            <a:off x="341582" y="2568362"/>
            <a:ext cx="2755666" cy="1615827"/>
          </a:xfrm>
          <a:prstGeom prst="rect">
            <a:avLst/>
          </a:prstGeom>
        </p:spPr>
        <p:txBody>
          <a:bodyPr wrap="square">
            <a:spAutoFit/>
          </a:bodyPr>
          <a:lstStyle/>
          <a:p>
            <a:pPr>
              <a:spcAft>
                <a:spcPts val="600"/>
              </a:spcAft>
            </a:pPr>
            <a:r>
              <a:rPr lang="es-AR" sz="1200" b="1" dirty="0">
                <a:solidFill>
                  <a:srgbClr val="009BB7"/>
                </a:solidFill>
                <a:latin typeface="EHUSans" panose="02000503050000020004"/>
              </a:rPr>
              <a:t>EXPORTACIÓN</a:t>
            </a:r>
          </a:p>
          <a:p>
            <a:pPr marL="171450" indent="-171450">
              <a:spcAft>
                <a:spcPts val="600"/>
              </a:spcAft>
              <a:buFont typeface="Wingdings" panose="05000000000000000000" pitchFamily="2" charset="2"/>
              <a:buChar char="§"/>
            </a:pPr>
            <a:r>
              <a:rPr lang="es-AR" sz="1200" dirty="0">
                <a:solidFill>
                  <a:schemeClr val="tx1">
                    <a:lumMod val="50000"/>
                    <a:lumOff val="50000"/>
                  </a:schemeClr>
                </a:solidFill>
                <a:latin typeface="EHUSans" panose="02000503050000020004"/>
              </a:rPr>
              <a:t>Incremento en el valor exportado ‘09 – ’19: +90%. </a:t>
            </a:r>
          </a:p>
          <a:p>
            <a:pPr marL="171450" indent="-171450">
              <a:spcAft>
                <a:spcPts val="600"/>
              </a:spcAft>
              <a:buFont typeface="Wingdings" panose="05000000000000000000" pitchFamily="2" charset="2"/>
              <a:buChar char="§"/>
            </a:pPr>
            <a:r>
              <a:rPr lang="es-AR" sz="1200" dirty="0">
                <a:solidFill>
                  <a:schemeClr val="tx1">
                    <a:lumMod val="50000"/>
                    <a:lumOff val="50000"/>
                  </a:schemeClr>
                </a:solidFill>
                <a:latin typeface="EHUSans" panose="02000503050000020004"/>
              </a:rPr>
              <a:t>Empresas exportadoras: incremento del número total y de las regulares. </a:t>
            </a:r>
          </a:p>
          <a:p>
            <a:pPr marL="171450" indent="-171450">
              <a:spcAft>
                <a:spcPts val="600"/>
              </a:spcAft>
              <a:buFont typeface="Wingdings" panose="05000000000000000000" pitchFamily="2" charset="2"/>
              <a:buChar char="§"/>
            </a:pPr>
            <a:r>
              <a:rPr lang="es-AR" sz="1200" dirty="0">
                <a:solidFill>
                  <a:schemeClr val="tx1">
                    <a:lumMod val="50000"/>
                    <a:lumOff val="50000"/>
                  </a:schemeClr>
                </a:solidFill>
                <a:latin typeface="EHUSans" panose="02000503050000020004"/>
              </a:rPr>
              <a:t>Exportación UE; ‘2009: 70%  /‘2019: 65%</a:t>
            </a:r>
          </a:p>
        </p:txBody>
      </p:sp>
      <p:sp>
        <p:nvSpPr>
          <p:cNvPr id="10" name="Rectángulo 9">
            <a:extLst>
              <a:ext uri="{FF2B5EF4-FFF2-40B4-BE49-F238E27FC236}">
                <a16:creationId xmlns:a16="http://schemas.microsoft.com/office/drawing/2014/main" id="{4637FBA8-A881-4488-A3DC-AFB09EC0DEAD}"/>
              </a:ext>
            </a:extLst>
          </p:cNvPr>
          <p:cNvSpPr/>
          <p:nvPr/>
        </p:nvSpPr>
        <p:spPr>
          <a:xfrm>
            <a:off x="8683805" y="3944547"/>
            <a:ext cx="2574661" cy="1985159"/>
          </a:xfrm>
          <a:prstGeom prst="rect">
            <a:avLst/>
          </a:prstGeom>
        </p:spPr>
        <p:txBody>
          <a:bodyPr wrap="square">
            <a:spAutoFit/>
          </a:bodyPr>
          <a:lstStyle/>
          <a:p>
            <a:pPr>
              <a:spcAft>
                <a:spcPts val="600"/>
              </a:spcAft>
            </a:pPr>
            <a:r>
              <a:rPr lang="es-AR" sz="1200" b="1" dirty="0">
                <a:solidFill>
                  <a:srgbClr val="F49D11"/>
                </a:solidFill>
                <a:latin typeface="EHUSans" panose="02000503050000020004"/>
              </a:rPr>
              <a:t>PARTICIPACIÓN EN EL COMERCIO</a:t>
            </a:r>
          </a:p>
          <a:p>
            <a:pPr marL="171450" indent="-171450">
              <a:spcAft>
                <a:spcPts val="600"/>
              </a:spcAft>
              <a:buFont typeface="Wingdings" panose="05000000000000000000" pitchFamily="2" charset="2"/>
              <a:buChar char="§"/>
            </a:pPr>
            <a:r>
              <a:rPr lang="es-AR" sz="1200" dirty="0">
                <a:solidFill>
                  <a:schemeClr val="tx1">
                    <a:lumMod val="50000"/>
                    <a:lumOff val="50000"/>
                  </a:schemeClr>
                </a:solidFill>
                <a:latin typeface="EHUSans" panose="02000503050000020004"/>
              </a:rPr>
              <a:t>Buena inserción de las empresas españolas en las cadenas de valor globales. </a:t>
            </a:r>
          </a:p>
          <a:p>
            <a:pPr marL="171450" indent="-171450">
              <a:spcAft>
                <a:spcPts val="600"/>
              </a:spcAft>
              <a:buFont typeface="Wingdings" panose="05000000000000000000" pitchFamily="2" charset="2"/>
              <a:buChar char="§"/>
            </a:pPr>
            <a:r>
              <a:rPr lang="es-AR" sz="1200" dirty="0">
                <a:solidFill>
                  <a:schemeClr val="tx1">
                    <a:lumMod val="50000"/>
                    <a:lumOff val="50000"/>
                  </a:schemeClr>
                </a:solidFill>
                <a:latin typeface="EHUSans" panose="02000503050000020004"/>
              </a:rPr>
              <a:t>Gran solidez de la cuota española en el comercio mundial de bienes. </a:t>
            </a:r>
          </a:p>
          <a:p>
            <a:pPr marL="171450" indent="-171450">
              <a:spcAft>
                <a:spcPts val="600"/>
              </a:spcAft>
              <a:buFont typeface="Wingdings" panose="05000000000000000000" pitchFamily="2" charset="2"/>
              <a:buChar char="§"/>
            </a:pPr>
            <a:r>
              <a:rPr lang="es-AR" sz="1200" dirty="0">
                <a:solidFill>
                  <a:schemeClr val="tx1">
                    <a:lumMod val="50000"/>
                    <a:lumOff val="50000"/>
                  </a:schemeClr>
                </a:solidFill>
                <a:latin typeface="EHUSans" panose="02000503050000020004"/>
              </a:rPr>
              <a:t>Elevada participación en el comercio mundial de servicios, del 2,6%</a:t>
            </a:r>
          </a:p>
        </p:txBody>
      </p:sp>
      <p:sp>
        <p:nvSpPr>
          <p:cNvPr id="12" name="Rectángulo 11">
            <a:extLst>
              <a:ext uri="{FF2B5EF4-FFF2-40B4-BE49-F238E27FC236}">
                <a16:creationId xmlns:a16="http://schemas.microsoft.com/office/drawing/2014/main" id="{C3FE82C1-2BC5-4570-BA22-B7495F52631A}"/>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197726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18" y="-31628"/>
            <a:ext cx="12176965"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7518" y="1331264"/>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0" name="object 4">
            <a:extLst>
              <a:ext uri="{FF2B5EF4-FFF2-40B4-BE49-F238E27FC236}">
                <a16:creationId xmlns:a16="http://schemas.microsoft.com/office/drawing/2014/main" id="{44A922C4-FBD1-A140-8533-E456F8FDCA92}"/>
              </a:ext>
            </a:extLst>
          </p:cNvPr>
          <p:cNvSpPr txBox="1"/>
          <p:nvPr/>
        </p:nvSpPr>
        <p:spPr>
          <a:xfrm>
            <a:off x="2037010" y="1476612"/>
            <a:ext cx="5107274" cy="131164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panose="02000503050000020004" pitchFamily="2" charset="0"/>
                <a:cs typeface="EHUSerif"/>
              </a:rPr>
              <a:t>Impacto de la actual crisis (hasta julio de 2020)</a:t>
            </a:r>
            <a:br>
              <a:rPr lang="es-ES" sz="2131" dirty="0">
                <a:solidFill>
                  <a:srgbClr val="231F20"/>
                </a:solidFill>
                <a:latin typeface="EHUSerif" panose="02000503050000020004" pitchFamily="2" charset="0"/>
                <a:cs typeface="EHUSerif"/>
              </a:rPr>
            </a:br>
            <a:br>
              <a:rPr lang="es-ES" sz="2131" spc="-20" dirty="0">
                <a:latin typeface="EHUSerif" panose="02000503050000020004" pitchFamily="2" charset="0"/>
                <a:cs typeface="Wigrum-Light"/>
              </a:rPr>
            </a:br>
            <a:endParaRPr lang="es-ES" sz="2131" dirty="0">
              <a:latin typeface="EHUSerif" panose="02000503050000020004" pitchFamily="2" charset="0"/>
              <a:cs typeface="Wigrum-Light"/>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grpSp>
        <p:nvGrpSpPr>
          <p:cNvPr id="40" name="Grupo 39">
            <a:extLst>
              <a:ext uri="{FF2B5EF4-FFF2-40B4-BE49-F238E27FC236}">
                <a16:creationId xmlns:a16="http://schemas.microsoft.com/office/drawing/2014/main" id="{84E15B61-6E3A-9D4A-974A-56CC30F818FC}"/>
              </a:ext>
            </a:extLst>
          </p:cNvPr>
          <p:cNvGrpSpPr/>
          <p:nvPr/>
        </p:nvGrpSpPr>
        <p:grpSpPr>
          <a:xfrm>
            <a:off x="10122145" y="161447"/>
            <a:ext cx="1737767" cy="1100348"/>
            <a:chOff x="7595337" y="121235"/>
            <a:chExt cx="1304934" cy="826280"/>
          </a:xfrm>
        </p:grpSpPr>
        <p:pic>
          <p:nvPicPr>
            <p:cNvPr id="41" name="Imagen 40" descr="Imagen que contiene dibujo&#10;&#10;Descripción generada automáticamente">
              <a:extLst>
                <a:ext uri="{FF2B5EF4-FFF2-40B4-BE49-F238E27FC236}">
                  <a16:creationId xmlns:a16="http://schemas.microsoft.com/office/drawing/2014/main" id="{2E9504F1-D3FF-BA49-871F-66DDDA47303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595337" y="121235"/>
              <a:ext cx="857331" cy="826280"/>
            </a:xfrm>
            <a:prstGeom prst="rect">
              <a:avLst/>
            </a:prstGeom>
          </p:spPr>
        </p:pic>
        <p:pic>
          <p:nvPicPr>
            <p:cNvPr id="42" name="Imagen 41" descr="Imagen que contiene señal, alimentos, dibujo&#10;&#10;Descripción generada automáticamente">
              <a:extLst>
                <a:ext uri="{FF2B5EF4-FFF2-40B4-BE49-F238E27FC236}">
                  <a16:creationId xmlns:a16="http://schemas.microsoft.com/office/drawing/2014/main" id="{5C5B4799-BEF7-104D-9FD6-932A0379118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534400" y="606123"/>
              <a:ext cx="365871" cy="220800"/>
            </a:xfrm>
            <a:prstGeom prst="rect">
              <a:avLst/>
            </a:prstGeom>
          </p:spPr>
        </p:pic>
      </p:grpSp>
      <p:sp>
        <p:nvSpPr>
          <p:cNvPr id="30" name="object 4">
            <a:extLst>
              <a:ext uri="{FF2B5EF4-FFF2-40B4-BE49-F238E27FC236}">
                <a16:creationId xmlns:a16="http://schemas.microsoft.com/office/drawing/2014/main" id="{0B426968-7056-004B-8952-3B545ADA5565}"/>
              </a:ext>
            </a:extLst>
          </p:cNvPr>
          <p:cNvSpPr txBox="1"/>
          <p:nvPr/>
        </p:nvSpPr>
        <p:spPr>
          <a:xfrm>
            <a:off x="695566" y="1456013"/>
            <a:ext cx="1237131" cy="758259"/>
          </a:xfrm>
          <a:prstGeom prst="rect">
            <a:avLst/>
          </a:prstGeom>
        </p:spPr>
        <p:txBody>
          <a:bodyPr vert="horz" wrap="square" lIns="0" tIns="20295" rIns="0" bIns="0" rtlCol="0">
            <a:spAutoFit/>
          </a:bodyPr>
          <a:lstStyle/>
          <a:p>
            <a:pPr marL="16913">
              <a:spcBef>
                <a:spcPts val="161"/>
              </a:spcBef>
            </a:pPr>
            <a:r>
              <a:rPr lang="es-ES" sz="4794" b="1" spc="15" dirty="0">
                <a:solidFill>
                  <a:srgbClr val="13377D"/>
                </a:solidFill>
                <a:latin typeface="EHUSerif" panose="02000503050000020004" pitchFamily="2" charset="0"/>
                <a:cs typeface="Wigrum-Medium"/>
              </a:rPr>
              <a:t>02.</a:t>
            </a:r>
            <a:endParaRPr sz="4794" b="1" dirty="0">
              <a:latin typeface="EHUSerif" panose="02000503050000020004" pitchFamily="2" charset="0"/>
              <a:cs typeface="Wigrum-Medium"/>
            </a:endParaRPr>
          </a:p>
        </p:txBody>
      </p:sp>
    </p:spTree>
    <p:extLst>
      <p:ext uri="{BB962C8B-B14F-4D97-AF65-F5344CB8AC3E}">
        <p14:creationId xmlns:p14="http://schemas.microsoft.com/office/powerpoint/2010/main" val="3680789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14956" y="-31628"/>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¿Qué impacto hemos tenido hasta los últimos datos disponibles?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732422" y="2856608"/>
            <a:ext cx="8712200" cy="33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marL="742950"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 </a:t>
            </a:r>
            <a:r>
              <a:rPr lang="es-ES" sz="1200" dirty="0">
                <a:latin typeface="EHUSans" panose="02000503050000020004"/>
                <a:ea typeface="Calibri" panose="020F0502020204030204" pitchFamily="34" charset="0"/>
              </a:rPr>
              <a:t>De enero a julio, las exportaciones españolas de mercancías cayeron un </a:t>
            </a:r>
            <a:r>
              <a:rPr lang="es-ES" sz="1200" b="1" dirty="0">
                <a:latin typeface="EHUSans" panose="02000503050000020004"/>
                <a:ea typeface="Calibri" panose="020F0502020204030204" pitchFamily="34" charset="0"/>
              </a:rPr>
              <a:t>14,6%</a:t>
            </a:r>
            <a:r>
              <a:rPr lang="es-ES" sz="1200" dirty="0">
                <a:latin typeface="EHUSans" panose="02000503050000020004"/>
                <a:ea typeface="Calibri" panose="020F0502020204030204" pitchFamily="34" charset="0"/>
              </a:rPr>
              <a:t> respecto al mismo periodo de 2019, y las importaciones un </a:t>
            </a:r>
            <a:r>
              <a:rPr lang="es-ES" sz="1200" b="1" dirty="0">
                <a:latin typeface="EHUSans" panose="02000503050000020004"/>
                <a:ea typeface="Calibri" panose="020F0502020204030204" pitchFamily="34" charset="0"/>
              </a:rPr>
              <a:t>18,2%</a:t>
            </a:r>
            <a:r>
              <a:rPr lang="es-ES" sz="1200" dirty="0">
                <a:latin typeface="EHUSans" panose="02000503050000020004"/>
                <a:ea typeface="Calibri" panose="020F0502020204030204" pitchFamily="34" charset="0"/>
              </a:rPr>
              <a:t>.</a:t>
            </a:r>
          </a:p>
          <a:p>
            <a:pPr marL="742950"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El déficit comercial cayo un 54,2%. El saldo no energético pasó de déficit a superávit, y el déficit energético se redujo en un 35,4%. </a:t>
            </a: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Pero el efecto sobre el turismo, y la balanza de servicios, han hecho desaparecer prácticamente el previo superávit por cuenta corriente.</a:t>
            </a:r>
            <a:endParaRPr lang="es-ES" sz="1200" dirty="0">
              <a:effectLst/>
              <a:latin typeface="EHUSans" panose="02000503050000020004"/>
              <a:ea typeface="Calibri" panose="020F0502020204030204" pitchFamily="34" charset="0"/>
            </a:endParaRP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Exportaciones de otros países: Francia -21,1%; Alemania -13,1%; Italia -14%; Reino Unido -15,8%; Estados Unidos -16,3%; China -4,1%; Japón -15,9%.</a:t>
            </a:r>
          </a:p>
          <a:p>
            <a:pPr marL="742950"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Estimaciones para el conjunto del año: FMI </a:t>
            </a:r>
            <a:r>
              <a:rPr lang="es-ES" sz="1200" b="1" dirty="0">
                <a:effectLst/>
                <a:latin typeface="EHUSans" panose="02000503050000020004"/>
                <a:ea typeface="Calibri" panose="020F0502020204030204" pitchFamily="34" charset="0"/>
              </a:rPr>
              <a:t>-11,9%; </a:t>
            </a:r>
            <a:r>
              <a:rPr lang="es-ES" sz="1200" dirty="0">
                <a:effectLst/>
                <a:latin typeface="EHUSans" panose="02000503050000020004"/>
                <a:ea typeface="Calibri" panose="020F0502020204030204" pitchFamily="34" charset="0"/>
              </a:rPr>
              <a:t>OMC -9,2% (al alza sobre 12,9% en abril), con recuperación en </a:t>
            </a:r>
            <a:r>
              <a:rPr lang="es-ES" sz="1200">
                <a:effectLst/>
                <a:latin typeface="EHUSans" panose="02000503050000020004"/>
                <a:ea typeface="Calibri" panose="020F0502020204030204" pitchFamily="34" charset="0"/>
              </a:rPr>
              <a:t>2021 del 7,2%...</a:t>
            </a:r>
            <a:endParaRPr lang="es-ES" sz="1200" dirty="0">
              <a:effectLst/>
              <a:latin typeface="EHUSans" panose="02000503050000020004"/>
              <a:ea typeface="Calibri" panose="020F0502020204030204" pitchFamily="34" charset="0"/>
            </a:endParaRP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Encuesta de Coyuntura de Exportación: Principal problema (44%) la caída en la demanda internacional, seguido de restricciones nacionales a la actividad, y de restricciones internacionales a la movilidad. </a:t>
            </a:r>
            <a:endParaRPr lang="es-ES" sz="1200" dirty="0">
              <a:effectLst/>
              <a:latin typeface="EHUSans" panose="02000503050000020004"/>
              <a:ea typeface="Calibri" panose="020F0502020204030204" pitchFamily="34" charset="0"/>
            </a:endParaRPr>
          </a:p>
        </p:txBody>
      </p:sp>
      <p:sp>
        <p:nvSpPr>
          <p:cNvPr id="2" name="Rectángulo 1">
            <a:extLst>
              <a:ext uri="{FF2B5EF4-FFF2-40B4-BE49-F238E27FC236}">
                <a16:creationId xmlns:a16="http://schemas.microsoft.com/office/drawing/2014/main" id="{2D83AF60-6842-451D-BE08-418C9158FC03}"/>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3022980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71658" y="-303587"/>
            <a:ext cx="15048455" cy="7071855"/>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Wigrum-Light"/>
              </a:rPr>
              <a:t>Evolución de ventas a mercados seleccionados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4" name="Rectangle 5">
            <a:extLst>
              <a:ext uri="{FF2B5EF4-FFF2-40B4-BE49-F238E27FC236}">
                <a16:creationId xmlns:a16="http://schemas.microsoft.com/office/drawing/2014/main" id="{8076835C-0858-4C15-A9B1-BFEAC4E8B0F6}"/>
              </a:ext>
            </a:extLst>
          </p:cNvPr>
          <p:cNvSpPr>
            <a:spLocks/>
          </p:cNvSpPr>
          <p:nvPr/>
        </p:nvSpPr>
        <p:spPr bwMode="auto">
          <a:xfrm>
            <a:off x="1907045" y="2412617"/>
            <a:ext cx="6775482"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indent="-266700">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dirty="0">
                <a:solidFill>
                  <a:srgbClr val="4D4D4D"/>
                </a:solidFill>
                <a:latin typeface="EHUSans" panose="02000503050000020004"/>
              </a:rPr>
              <a:t>Cae fuertemente la exportación en general, sobre todo a la UE y Reino Unido. China, la excepción</a:t>
            </a:r>
            <a:r>
              <a:rPr lang="es-ES" altLang="es-ES" sz="1400" dirty="0">
                <a:solidFill>
                  <a:srgbClr val="4D4D4D"/>
                </a:solidFill>
                <a:latin typeface="HelveticaNeueLT Pro 45 Lt" pitchFamily="34" charset="0"/>
              </a:rPr>
              <a:t>.</a:t>
            </a:r>
          </a:p>
          <a:p>
            <a:pPr>
              <a:spcBef>
                <a:spcPct val="0"/>
              </a:spcBef>
              <a:spcAft>
                <a:spcPts val="1200"/>
              </a:spcAft>
              <a:buNone/>
            </a:pPr>
            <a:r>
              <a:rPr lang="es-ES" altLang="es-ES" sz="1200" dirty="0">
                <a:solidFill>
                  <a:srgbClr val="4D4D4D"/>
                </a:solidFill>
                <a:latin typeface="EHUSans" panose="02000503050000020004"/>
              </a:rPr>
              <a:t>.</a:t>
            </a:r>
          </a:p>
        </p:txBody>
      </p:sp>
      <p:sp>
        <p:nvSpPr>
          <p:cNvPr id="5" name="Rectángulo redondeado 20">
            <a:extLst>
              <a:ext uri="{FF2B5EF4-FFF2-40B4-BE49-F238E27FC236}">
                <a16:creationId xmlns:a16="http://schemas.microsoft.com/office/drawing/2014/main" id="{EA4BFA82-2407-416B-A2C2-B78E07167C4E}"/>
              </a:ext>
            </a:extLst>
          </p:cNvPr>
          <p:cNvSpPr>
            <a:spLocks noChangeArrowheads="1"/>
          </p:cNvSpPr>
          <p:nvPr/>
        </p:nvSpPr>
        <p:spPr bwMode="auto">
          <a:xfrm>
            <a:off x="1907046" y="2345162"/>
            <a:ext cx="7356596" cy="491131"/>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graphicFrame>
        <p:nvGraphicFramePr>
          <p:cNvPr id="2" name="Gráfico 1">
            <a:extLst>
              <a:ext uri="{FF2B5EF4-FFF2-40B4-BE49-F238E27FC236}">
                <a16:creationId xmlns:a16="http://schemas.microsoft.com/office/drawing/2014/main" id="{80BDC101-5B05-4E66-82F5-0E7CDFA4CA61}"/>
              </a:ext>
            </a:extLst>
          </p:cNvPr>
          <p:cNvGraphicFramePr>
            <a:graphicFrameLocks/>
          </p:cNvGraphicFramePr>
          <p:nvPr>
            <p:extLst>
              <p:ext uri="{D42A27DB-BD31-4B8C-83A1-F6EECF244321}">
                <p14:modId xmlns:p14="http://schemas.microsoft.com/office/powerpoint/2010/main" val="3485870280"/>
              </p:ext>
            </p:extLst>
          </p:nvPr>
        </p:nvGraphicFramePr>
        <p:xfrm>
          <a:off x="573596" y="2901232"/>
          <a:ext cx="8819284" cy="3657600"/>
        </p:xfrm>
        <a:graphic>
          <a:graphicData uri="http://schemas.openxmlformats.org/drawingml/2006/chart">
            <c:chart xmlns:c="http://schemas.openxmlformats.org/drawingml/2006/chart" xmlns:r="http://schemas.openxmlformats.org/officeDocument/2006/relationships" r:id="rId11"/>
          </a:graphicData>
        </a:graphic>
      </p:graphicFrame>
      <p:sp>
        <p:nvSpPr>
          <p:cNvPr id="3" name="Rectángulo 2">
            <a:extLst>
              <a:ext uri="{FF2B5EF4-FFF2-40B4-BE49-F238E27FC236}">
                <a16:creationId xmlns:a16="http://schemas.microsoft.com/office/drawing/2014/main" id="{7EF720DD-AB60-4A00-ACF7-147DB72F03C3}"/>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2158857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71658" y="-303587"/>
            <a:ext cx="15048455" cy="7071855"/>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Wigrum-Light"/>
              </a:rPr>
              <a:t>Evolución de ventas por sectores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4" name="Rectangle 5">
            <a:extLst>
              <a:ext uri="{FF2B5EF4-FFF2-40B4-BE49-F238E27FC236}">
                <a16:creationId xmlns:a16="http://schemas.microsoft.com/office/drawing/2014/main" id="{8076835C-0858-4C15-A9B1-BFEAC4E8B0F6}"/>
              </a:ext>
            </a:extLst>
          </p:cNvPr>
          <p:cNvSpPr>
            <a:spLocks/>
          </p:cNvSpPr>
          <p:nvPr/>
        </p:nvSpPr>
        <p:spPr bwMode="auto">
          <a:xfrm>
            <a:off x="1907044" y="2412617"/>
            <a:ext cx="7151497" cy="61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indent="-266700">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dirty="0">
                <a:solidFill>
                  <a:srgbClr val="4D4D4D"/>
                </a:solidFill>
                <a:latin typeface="EHUSans" panose="02000503050000020004"/>
              </a:rPr>
              <a:t>Bajan sobre todo productos industriales. Alimentos y bebidas se mantienen (aunque los precios se resienten).</a:t>
            </a:r>
          </a:p>
          <a:p>
            <a:pPr>
              <a:spcBef>
                <a:spcPct val="0"/>
              </a:spcBef>
              <a:spcAft>
                <a:spcPts val="1200"/>
              </a:spcAft>
              <a:buNone/>
            </a:pPr>
            <a:r>
              <a:rPr lang="es-ES" altLang="es-ES" sz="1200" dirty="0">
                <a:solidFill>
                  <a:srgbClr val="4D4D4D"/>
                </a:solidFill>
                <a:latin typeface="EHUSans" panose="02000503050000020004"/>
              </a:rPr>
              <a:t>.</a:t>
            </a:r>
          </a:p>
        </p:txBody>
      </p:sp>
      <p:sp>
        <p:nvSpPr>
          <p:cNvPr id="5" name="Rectángulo redondeado 20">
            <a:extLst>
              <a:ext uri="{FF2B5EF4-FFF2-40B4-BE49-F238E27FC236}">
                <a16:creationId xmlns:a16="http://schemas.microsoft.com/office/drawing/2014/main" id="{EA4BFA82-2407-416B-A2C2-B78E07167C4E}"/>
              </a:ext>
            </a:extLst>
          </p:cNvPr>
          <p:cNvSpPr>
            <a:spLocks noChangeArrowheads="1"/>
          </p:cNvSpPr>
          <p:nvPr/>
        </p:nvSpPr>
        <p:spPr bwMode="auto">
          <a:xfrm>
            <a:off x="1907046" y="2345162"/>
            <a:ext cx="7356596" cy="491131"/>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graphicFrame>
        <p:nvGraphicFramePr>
          <p:cNvPr id="3" name="Gráfico 2">
            <a:extLst>
              <a:ext uri="{FF2B5EF4-FFF2-40B4-BE49-F238E27FC236}">
                <a16:creationId xmlns:a16="http://schemas.microsoft.com/office/drawing/2014/main" id="{2A4A4A03-C4CF-41E3-B74E-247652FE9D79}"/>
              </a:ext>
            </a:extLst>
          </p:cNvPr>
          <p:cNvGraphicFramePr>
            <a:graphicFrameLocks/>
          </p:cNvGraphicFramePr>
          <p:nvPr>
            <p:extLst>
              <p:ext uri="{D42A27DB-BD31-4B8C-83A1-F6EECF244321}">
                <p14:modId xmlns:p14="http://schemas.microsoft.com/office/powerpoint/2010/main" val="567375455"/>
              </p:ext>
            </p:extLst>
          </p:nvPr>
        </p:nvGraphicFramePr>
        <p:xfrm>
          <a:off x="863125" y="2812559"/>
          <a:ext cx="6861818" cy="4089256"/>
        </p:xfrm>
        <a:graphic>
          <a:graphicData uri="http://schemas.openxmlformats.org/drawingml/2006/chart">
            <c:chart xmlns:c="http://schemas.openxmlformats.org/drawingml/2006/chart" xmlns:r="http://schemas.openxmlformats.org/officeDocument/2006/relationships" r:id="rId11"/>
          </a:graphicData>
        </a:graphic>
      </p:graphicFrame>
      <p:sp>
        <p:nvSpPr>
          <p:cNvPr id="8" name="Rectángulo 7">
            <a:extLst>
              <a:ext uri="{FF2B5EF4-FFF2-40B4-BE49-F238E27FC236}">
                <a16:creationId xmlns:a16="http://schemas.microsoft.com/office/drawing/2014/main" id="{241C1035-32B5-4EB9-B00D-CA15A9853A04}"/>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248842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71658" y="-303587"/>
            <a:ext cx="15048455" cy="7071855"/>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Wigrum-Light"/>
              </a:rPr>
              <a:t>Evolución de ventas por sectores industriales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graphicFrame>
        <p:nvGraphicFramePr>
          <p:cNvPr id="15" name="Marcador de contenido 3">
            <a:extLst>
              <a:ext uri="{FF2B5EF4-FFF2-40B4-BE49-F238E27FC236}">
                <a16:creationId xmlns:a16="http://schemas.microsoft.com/office/drawing/2014/main" id="{9AAF25DB-F513-41A1-831E-8E84176B9030}"/>
              </a:ext>
            </a:extLst>
          </p:cNvPr>
          <p:cNvGraphicFramePr>
            <a:graphicFrameLocks/>
          </p:cNvGraphicFramePr>
          <p:nvPr>
            <p:extLst>
              <p:ext uri="{D42A27DB-BD31-4B8C-83A1-F6EECF244321}">
                <p14:modId xmlns:p14="http://schemas.microsoft.com/office/powerpoint/2010/main" val="1830788770"/>
              </p:ext>
            </p:extLst>
          </p:nvPr>
        </p:nvGraphicFramePr>
        <p:xfrm>
          <a:off x="1521151" y="2302122"/>
          <a:ext cx="8451791" cy="4466146"/>
        </p:xfrm>
        <a:graphic>
          <a:graphicData uri="http://schemas.openxmlformats.org/drawingml/2006/table">
            <a:tbl>
              <a:tblPr>
                <a:tableStyleId>{5C22544A-7EE6-4342-B048-85BDC9FD1C3A}</a:tableStyleId>
              </a:tblPr>
              <a:tblGrid>
                <a:gridCol w="5672894">
                  <a:extLst>
                    <a:ext uri="{9D8B030D-6E8A-4147-A177-3AD203B41FA5}">
                      <a16:colId xmlns:a16="http://schemas.microsoft.com/office/drawing/2014/main" val="69920120"/>
                    </a:ext>
                  </a:extLst>
                </a:gridCol>
                <a:gridCol w="2778897">
                  <a:extLst>
                    <a:ext uri="{9D8B030D-6E8A-4147-A177-3AD203B41FA5}">
                      <a16:colId xmlns:a16="http://schemas.microsoft.com/office/drawing/2014/main" val="4232744939"/>
                    </a:ext>
                  </a:extLst>
                </a:gridCol>
              </a:tblGrid>
              <a:tr h="117810">
                <a:tc>
                  <a:txBody>
                    <a:bodyPr/>
                    <a:lstStyle/>
                    <a:p>
                      <a:pPr algn="l" fontAlgn="b"/>
                      <a:r>
                        <a:rPr lang="es-ES" sz="800" u="none" strike="noStrike" dirty="0">
                          <a:effectLst/>
                        </a:rPr>
                        <a:t>4 -- Productos industriales y tecnología</a:t>
                      </a:r>
                      <a:endParaRPr lang="es-ES" sz="800" b="1" i="0" u="none" strike="noStrike" dirty="0">
                        <a:solidFill>
                          <a:srgbClr val="000000"/>
                        </a:solidFill>
                        <a:effectLst/>
                        <a:latin typeface="Calibri" panose="020F0502020204030204" pitchFamily="34" charset="0"/>
                      </a:endParaRPr>
                    </a:p>
                  </a:txBody>
                  <a:tcPr marL="3272" marR="3272" marT="3272" marB="0" anchor="b"/>
                </a:tc>
                <a:tc>
                  <a:txBody>
                    <a:bodyPr/>
                    <a:lstStyle/>
                    <a:p>
                      <a:pPr algn="r" fontAlgn="b"/>
                      <a:r>
                        <a:rPr lang="es-ES" sz="800" u="none" strike="noStrike">
                          <a:effectLst/>
                        </a:rPr>
                        <a:t>-18,91%</a:t>
                      </a:r>
                      <a:endParaRPr lang="es-ES" sz="800" b="1"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554849132"/>
                  </a:ext>
                </a:extLst>
              </a:tr>
              <a:tr h="117810">
                <a:tc>
                  <a:txBody>
                    <a:bodyPr/>
                    <a:lstStyle/>
                    <a:p>
                      <a:pPr algn="l" fontAlgn="b"/>
                      <a:r>
                        <a:rPr lang="es-ES" sz="800" u="none" strike="noStrike">
                          <a:effectLst/>
                        </a:rPr>
                        <a:t>401 -- Equipos y componentes electrónicos e informáticos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-6,01%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759815601"/>
                  </a:ext>
                </a:extLst>
              </a:tr>
              <a:tr h="117810">
                <a:tc>
                  <a:txBody>
                    <a:bodyPr/>
                    <a:lstStyle/>
                    <a:p>
                      <a:pPr algn="l" fontAlgn="b"/>
                      <a:r>
                        <a:rPr lang="es-ES" sz="800" u="none" strike="noStrike">
                          <a:effectLst/>
                        </a:rPr>
                        <a:t>402 -- Tecnología agrícola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-6,29%</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74859906"/>
                  </a:ext>
                </a:extLst>
              </a:tr>
              <a:tr h="117810">
                <a:tc>
                  <a:txBody>
                    <a:bodyPr/>
                    <a:lstStyle/>
                    <a:p>
                      <a:pPr algn="l" fontAlgn="b"/>
                      <a:r>
                        <a:rPr lang="es-ES" sz="800" u="none" strike="noStrike">
                          <a:effectLst/>
                        </a:rPr>
                        <a:t>403 -- Tecnología de envase y embalaje</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-3,56%</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979809059"/>
                  </a:ext>
                </a:extLst>
              </a:tr>
              <a:tr h="117810">
                <a:tc>
                  <a:txBody>
                    <a:bodyPr/>
                    <a:lstStyle/>
                    <a:p>
                      <a:pPr algn="l" fontAlgn="b"/>
                      <a:r>
                        <a:rPr lang="es-ES" sz="800" u="none" strike="noStrike">
                          <a:effectLst/>
                        </a:rPr>
                        <a:t>404 -- Tecnología para la industria alimentaria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-8,99%</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546483783"/>
                  </a:ext>
                </a:extLst>
              </a:tr>
              <a:tr h="209618">
                <a:tc>
                  <a:txBody>
                    <a:bodyPr/>
                    <a:lstStyle/>
                    <a:p>
                      <a:pPr algn="l" fontAlgn="b"/>
                      <a:r>
                        <a:rPr lang="es-ES" sz="800" u="none" strike="noStrike">
                          <a:effectLst/>
                        </a:rPr>
                        <a:t>405 -- Maquinaria de obras públicas, construcción, minería y transporte</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-21,01%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200561700"/>
                  </a:ext>
                </a:extLst>
              </a:tr>
              <a:tr h="117810">
                <a:tc>
                  <a:txBody>
                    <a:bodyPr/>
                    <a:lstStyle/>
                    <a:p>
                      <a:pPr algn="l" fontAlgn="b"/>
                      <a:r>
                        <a:rPr lang="es-ES" sz="800" u="none" strike="noStrike">
                          <a:effectLst/>
                        </a:rPr>
                        <a:t>406 -- Maquinaria para trabajar madera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-25,35%</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602071099"/>
                  </a:ext>
                </a:extLst>
              </a:tr>
              <a:tr h="117810">
                <a:tc>
                  <a:txBody>
                    <a:bodyPr/>
                    <a:lstStyle/>
                    <a:p>
                      <a:pPr algn="l" fontAlgn="b"/>
                      <a:r>
                        <a:rPr lang="es-ES" sz="800" u="none" strike="noStrike">
                          <a:effectLst/>
                        </a:rPr>
                        <a:t>407 -- Industria auxiliar cerámica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-15,31%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069956362"/>
                  </a:ext>
                </a:extLst>
              </a:tr>
              <a:tr h="117810">
                <a:tc>
                  <a:txBody>
                    <a:bodyPr/>
                    <a:lstStyle/>
                    <a:p>
                      <a:pPr algn="l" fontAlgn="b"/>
                      <a:r>
                        <a:rPr lang="es-ES" sz="800" u="none" strike="noStrike">
                          <a:effectLst/>
                        </a:rPr>
                        <a:t>408 -- Maquinaria para piedra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-30,00%</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263399855"/>
                  </a:ext>
                </a:extLst>
              </a:tr>
              <a:tr h="117810">
                <a:tc>
                  <a:txBody>
                    <a:bodyPr/>
                    <a:lstStyle/>
                    <a:p>
                      <a:pPr algn="l" fontAlgn="b"/>
                      <a:r>
                        <a:rPr lang="es-ES" sz="800" u="none" strike="noStrike">
                          <a:effectLst/>
                        </a:rPr>
                        <a:t>409 -- Maquinaria y material eléctrico</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-14,72%</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729461842"/>
                  </a:ext>
                </a:extLst>
              </a:tr>
              <a:tr h="117810">
                <a:tc>
                  <a:txBody>
                    <a:bodyPr/>
                    <a:lstStyle/>
                    <a:p>
                      <a:pPr algn="l" fontAlgn="b"/>
                      <a:r>
                        <a:rPr lang="es-ES" sz="800" u="none" strike="noStrike">
                          <a:effectLst/>
                        </a:rPr>
                        <a:t>410 -- Maquinaria textil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-31,86%</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935896259"/>
                  </a:ext>
                </a:extLst>
              </a:tr>
              <a:tr h="117810">
                <a:tc>
                  <a:txBody>
                    <a:bodyPr/>
                    <a:lstStyle/>
                    <a:p>
                      <a:pPr algn="l" fontAlgn="b"/>
                      <a:r>
                        <a:rPr lang="es-ES" sz="800" u="none" strike="noStrike">
                          <a:effectLst/>
                        </a:rPr>
                        <a:t>411 -- Maquinaria para caucho y plástico</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113,40%</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679987119"/>
                  </a:ext>
                </a:extLst>
              </a:tr>
              <a:tr h="117810">
                <a:tc>
                  <a:txBody>
                    <a:bodyPr/>
                    <a:lstStyle/>
                    <a:p>
                      <a:pPr algn="l" fontAlgn="b"/>
                      <a:r>
                        <a:rPr lang="es-ES" sz="800" u="none" strike="noStrike">
                          <a:effectLst/>
                        </a:rPr>
                        <a:t>412 -- Demás maquinaria y componentes industriales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-15,91%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041536720"/>
                  </a:ext>
                </a:extLst>
              </a:tr>
              <a:tr h="117810">
                <a:tc>
                  <a:txBody>
                    <a:bodyPr/>
                    <a:lstStyle/>
                    <a:p>
                      <a:pPr algn="l" fontAlgn="b"/>
                      <a:r>
                        <a:rPr lang="es-ES" sz="800" u="none" strike="noStrike">
                          <a:effectLst/>
                        </a:rPr>
                        <a:t>413 -- Industria automoción</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-25,86%</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181696781"/>
                  </a:ext>
                </a:extLst>
              </a:tr>
              <a:tr h="117810">
                <a:tc>
                  <a:txBody>
                    <a:bodyPr/>
                    <a:lstStyle/>
                    <a:p>
                      <a:pPr algn="l" fontAlgn="b"/>
                      <a:r>
                        <a:rPr lang="es-ES" sz="800" u="none" strike="noStrike">
                          <a:effectLst/>
                        </a:rPr>
                        <a:t>414 -- Industria ferroviaria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-41,11%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110512388"/>
                  </a:ext>
                </a:extLst>
              </a:tr>
              <a:tr h="117810">
                <a:tc>
                  <a:txBody>
                    <a:bodyPr/>
                    <a:lstStyle/>
                    <a:p>
                      <a:pPr algn="l" fontAlgn="b"/>
                      <a:r>
                        <a:rPr lang="es-ES" sz="800" u="none" strike="noStrike">
                          <a:effectLst/>
                        </a:rPr>
                        <a:t>415 -- Industria aeronáutica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-38,43%</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186328461"/>
                  </a:ext>
                </a:extLst>
              </a:tr>
              <a:tr h="117810">
                <a:tc>
                  <a:txBody>
                    <a:bodyPr/>
                    <a:lstStyle/>
                    <a:p>
                      <a:pPr algn="l" fontAlgn="b"/>
                      <a:r>
                        <a:rPr lang="es-ES" sz="800" u="none" strike="noStrike">
                          <a:effectLst/>
                        </a:rPr>
                        <a:t>416 -- Industria naval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-53,87%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142399062"/>
                  </a:ext>
                </a:extLst>
              </a:tr>
              <a:tr h="117810">
                <a:tc>
                  <a:txBody>
                    <a:bodyPr/>
                    <a:lstStyle/>
                    <a:p>
                      <a:pPr algn="l" fontAlgn="b"/>
                      <a:r>
                        <a:rPr lang="es-ES" sz="800" u="none" strike="noStrike">
                          <a:effectLst/>
                        </a:rPr>
                        <a:t>417 -- Industria espacial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4,95%</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220385409"/>
                  </a:ext>
                </a:extLst>
              </a:tr>
              <a:tr h="117810">
                <a:tc>
                  <a:txBody>
                    <a:bodyPr/>
                    <a:lstStyle/>
                    <a:p>
                      <a:pPr algn="l" fontAlgn="b"/>
                      <a:r>
                        <a:rPr lang="es-ES" sz="800" u="none" strike="noStrike">
                          <a:effectLst/>
                        </a:rPr>
                        <a:t>418 -- Defensa y seguridad militar</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-26,06%</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527851207"/>
                  </a:ext>
                </a:extLst>
              </a:tr>
              <a:tr h="117810">
                <a:tc>
                  <a:txBody>
                    <a:bodyPr/>
                    <a:lstStyle/>
                    <a:p>
                      <a:pPr algn="l" fontAlgn="b"/>
                      <a:r>
                        <a:rPr lang="es-ES" sz="800" u="none" strike="noStrike">
                          <a:effectLst/>
                        </a:rPr>
                        <a:t>419 -- Robótica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-22,97%</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796959544"/>
                  </a:ext>
                </a:extLst>
              </a:tr>
              <a:tr h="117810">
                <a:tc>
                  <a:txBody>
                    <a:bodyPr/>
                    <a:lstStyle/>
                    <a:p>
                      <a:pPr algn="l" fontAlgn="b"/>
                      <a:r>
                        <a:rPr lang="es-ES" sz="800" u="none" strike="noStrike">
                          <a:effectLst/>
                        </a:rPr>
                        <a:t>420 -- Máquina herramienta y fabricación avanzada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-22,66%</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074351406"/>
                  </a:ext>
                </a:extLst>
              </a:tr>
              <a:tr h="117810">
                <a:tc>
                  <a:txBody>
                    <a:bodyPr/>
                    <a:lstStyle/>
                    <a:p>
                      <a:pPr algn="l" fontAlgn="b"/>
                      <a:r>
                        <a:rPr lang="es-ES" sz="800" u="none" strike="noStrike">
                          <a:effectLst/>
                        </a:rPr>
                        <a:t>421 -- Fundición y siderurgia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-16,99%</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929035561"/>
                  </a:ext>
                </a:extLst>
              </a:tr>
              <a:tr h="117810">
                <a:tc>
                  <a:txBody>
                    <a:bodyPr/>
                    <a:lstStyle/>
                    <a:p>
                      <a:pPr algn="l" fontAlgn="b"/>
                      <a:r>
                        <a:rPr lang="es-ES" sz="800" u="none" strike="noStrike">
                          <a:effectLst/>
                        </a:rPr>
                        <a:t>422 -- Equipos para manipulación de fluidos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-11,83%</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4041291865"/>
                  </a:ext>
                </a:extLst>
              </a:tr>
              <a:tr h="117810">
                <a:tc>
                  <a:txBody>
                    <a:bodyPr/>
                    <a:lstStyle/>
                    <a:p>
                      <a:pPr algn="l" fontAlgn="b"/>
                      <a:r>
                        <a:rPr lang="es-ES" sz="800" u="none" strike="noStrike">
                          <a:effectLst/>
                        </a:rPr>
                        <a:t>423 -- Moldes y matrices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-15,64%</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122267086"/>
                  </a:ext>
                </a:extLst>
              </a:tr>
              <a:tr h="117810">
                <a:tc>
                  <a:txBody>
                    <a:bodyPr/>
                    <a:lstStyle/>
                    <a:p>
                      <a:pPr algn="l" fontAlgn="b"/>
                      <a:r>
                        <a:rPr lang="es-ES" sz="800" u="none" strike="noStrike">
                          <a:effectLst/>
                        </a:rPr>
                        <a:t>424 -- Industrias de la ciencia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-9,66%</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451512374"/>
                  </a:ext>
                </a:extLst>
              </a:tr>
              <a:tr h="117810">
                <a:tc>
                  <a:txBody>
                    <a:bodyPr/>
                    <a:lstStyle/>
                    <a:p>
                      <a:pPr algn="l" fontAlgn="b"/>
                      <a:r>
                        <a:rPr lang="es-ES" sz="800" u="none" strike="noStrike">
                          <a:effectLst/>
                        </a:rPr>
                        <a:t>427 -- Tecnología y equipamiento sanitario</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0,12%</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013086307"/>
                  </a:ext>
                </a:extLst>
              </a:tr>
              <a:tr h="117810">
                <a:tc>
                  <a:txBody>
                    <a:bodyPr/>
                    <a:lstStyle/>
                    <a:p>
                      <a:pPr algn="l" fontAlgn="b"/>
                      <a:r>
                        <a:rPr lang="es-ES" sz="800" u="none" strike="noStrike">
                          <a:effectLst/>
                        </a:rPr>
                        <a:t>428 -- Equipos municipales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-32,01%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354819711"/>
                  </a:ext>
                </a:extLst>
              </a:tr>
              <a:tr h="117810">
                <a:tc>
                  <a:txBody>
                    <a:bodyPr/>
                    <a:lstStyle/>
                    <a:p>
                      <a:pPr algn="l" fontAlgn="b"/>
                      <a:r>
                        <a:rPr lang="es-ES" sz="800" u="none" strike="noStrike">
                          <a:effectLst/>
                        </a:rPr>
                        <a:t>429 -- Equipos de protección y seguridad laboral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-33,80%</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102159603"/>
                  </a:ext>
                </a:extLst>
              </a:tr>
              <a:tr h="117810">
                <a:tc>
                  <a:txBody>
                    <a:bodyPr/>
                    <a:lstStyle/>
                    <a:p>
                      <a:pPr algn="l" fontAlgn="b"/>
                      <a:r>
                        <a:rPr lang="es-ES" sz="800" u="none" strike="noStrike">
                          <a:effectLst/>
                        </a:rPr>
                        <a:t>430 -- Protección contra incendios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7,96%</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429635068"/>
                  </a:ext>
                </a:extLst>
              </a:tr>
              <a:tr h="117810">
                <a:tc>
                  <a:txBody>
                    <a:bodyPr/>
                    <a:lstStyle/>
                    <a:p>
                      <a:pPr algn="l" fontAlgn="b"/>
                      <a:r>
                        <a:rPr lang="es-ES" sz="800" u="none" strike="noStrike">
                          <a:effectLst/>
                        </a:rPr>
                        <a:t>431 -- Productos de limpieza e higiene profesional</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9,01%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388093614"/>
                  </a:ext>
                </a:extLst>
              </a:tr>
              <a:tr h="117810">
                <a:tc>
                  <a:txBody>
                    <a:bodyPr/>
                    <a:lstStyle/>
                    <a:p>
                      <a:pPr algn="l" fontAlgn="b"/>
                      <a:r>
                        <a:rPr lang="es-ES" sz="800" u="none" strike="noStrike">
                          <a:effectLst/>
                        </a:rPr>
                        <a:t>432 -- Medio ambiente y producción energética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-34,71%</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139162018"/>
                  </a:ext>
                </a:extLst>
              </a:tr>
              <a:tr h="117810">
                <a:tc>
                  <a:txBody>
                    <a:bodyPr/>
                    <a:lstStyle/>
                    <a:p>
                      <a:pPr algn="l" fontAlgn="b"/>
                      <a:r>
                        <a:rPr lang="es-ES" sz="800" u="none" strike="noStrike">
                          <a:effectLst/>
                        </a:rPr>
                        <a:t>433 -- Industria química</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-3,62%</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3569345308"/>
                  </a:ext>
                </a:extLst>
              </a:tr>
              <a:tr h="117810">
                <a:tc>
                  <a:txBody>
                    <a:bodyPr/>
                    <a:lstStyle/>
                    <a:p>
                      <a:pPr algn="l" fontAlgn="b"/>
                      <a:r>
                        <a:rPr lang="es-ES" sz="800" u="none" strike="noStrike">
                          <a:effectLst/>
                        </a:rPr>
                        <a:t>434 -- Materiales de construcción</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-11,63%</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469636364"/>
                  </a:ext>
                </a:extLst>
              </a:tr>
              <a:tr h="117810">
                <a:tc>
                  <a:txBody>
                    <a:bodyPr/>
                    <a:lstStyle/>
                    <a:p>
                      <a:pPr algn="l" fontAlgn="b"/>
                      <a:r>
                        <a:rPr lang="es-ES" sz="800" u="none" strike="noStrike">
                          <a:effectLst/>
                        </a:rPr>
                        <a:t>435 -- Materias primas, semimanufacturas y productos intermedios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a:effectLst/>
                        </a:rPr>
                        <a:t>-16,76%</a:t>
                      </a:r>
                      <a:endParaRPr lang="es-ES" sz="800" b="0" i="0" u="none" strike="noStrike">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2336240635"/>
                  </a:ext>
                </a:extLst>
              </a:tr>
              <a:tr h="117810">
                <a:tc>
                  <a:txBody>
                    <a:bodyPr/>
                    <a:lstStyle/>
                    <a:p>
                      <a:pPr algn="l" fontAlgn="b"/>
                      <a:r>
                        <a:rPr lang="es-ES" sz="800" u="none" strike="noStrike">
                          <a:effectLst/>
                        </a:rPr>
                        <a:t>436 -- Equipamiento para colectividades</a:t>
                      </a:r>
                      <a:endParaRPr lang="es-ES" sz="800" b="0" i="0" u="none" strike="noStrike">
                        <a:solidFill>
                          <a:srgbClr val="000000"/>
                        </a:solidFill>
                        <a:effectLst/>
                        <a:latin typeface="Calibri" panose="020F0502020204030204" pitchFamily="34" charset="0"/>
                      </a:endParaRPr>
                    </a:p>
                  </a:txBody>
                  <a:tcPr marL="68706" marR="3272" marT="3272" marB="0" anchor="b"/>
                </a:tc>
                <a:tc>
                  <a:txBody>
                    <a:bodyPr/>
                    <a:lstStyle/>
                    <a:p>
                      <a:pPr algn="r" fontAlgn="b"/>
                      <a:r>
                        <a:rPr lang="es-ES" sz="800" u="none" strike="noStrike" dirty="0">
                          <a:effectLst/>
                        </a:rPr>
                        <a:t>-15,87%</a:t>
                      </a:r>
                      <a:endParaRPr lang="es-ES" sz="800" b="0" i="0" u="none" strike="noStrike" dirty="0">
                        <a:solidFill>
                          <a:srgbClr val="000000"/>
                        </a:solidFill>
                        <a:effectLst/>
                        <a:latin typeface="Calibri" panose="020F0502020204030204" pitchFamily="34" charset="0"/>
                      </a:endParaRPr>
                    </a:p>
                  </a:txBody>
                  <a:tcPr marL="3272" marR="3272" marT="3272" marB="0" anchor="b"/>
                </a:tc>
                <a:extLst>
                  <a:ext uri="{0D108BD9-81ED-4DB2-BD59-A6C34878D82A}">
                    <a16:rowId xmlns:a16="http://schemas.microsoft.com/office/drawing/2014/main" val="1574451909"/>
                  </a:ext>
                </a:extLst>
              </a:tr>
            </a:tbl>
          </a:graphicData>
        </a:graphic>
      </p:graphicFrame>
      <p:sp>
        <p:nvSpPr>
          <p:cNvPr id="2" name="Rectángulo 1">
            <a:extLst>
              <a:ext uri="{FF2B5EF4-FFF2-40B4-BE49-F238E27FC236}">
                <a16:creationId xmlns:a16="http://schemas.microsoft.com/office/drawing/2014/main" id="{C9221B48-87EE-4EC8-B00F-1467B2863A61}"/>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403271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34407" y="-303587"/>
            <a:ext cx="15048455" cy="7071855"/>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Wigrum-Light"/>
              </a:rPr>
              <a:t>Evolución de ventas en sectores industriales por mercados seleccionados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4" name="Rectangle 5">
            <a:extLst>
              <a:ext uri="{FF2B5EF4-FFF2-40B4-BE49-F238E27FC236}">
                <a16:creationId xmlns:a16="http://schemas.microsoft.com/office/drawing/2014/main" id="{8076835C-0858-4C15-A9B1-BFEAC4E8B0F6}"/>
              </a:ext>
            </a:extLst>
          </p:cNvPr>
          <p:cNvSpPr>
            <a:spLocks/>
          </p:cNvSpPr>
          <p:nvPr/>
        </p:nvSpPr>
        <p:spPr bwMode="auto">
          <a:xfrm>
            <a:off x="1907044" y="2412617"/>
            <a:ext cx="7151497"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indent="-266700">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dirty="0">
                <a:solidFill>
                  <a:srgbClr val="4D4D4D"/>
                </a:solidFill>
                <a:latin typeface="EHUSans" panose="02000503050000020004"/>
              </a:rPr>
              <a:t>También evolución dispar por mercados. Los peores, Reino Unido y América Latina</a:t>
            </a:r>
            <a:r>
              <a:rPr lang="es-ES" altLang="es-ES" sz="1400" dirty="0">
                <a:solidFill>
                  <a:srgbClr val="4D4D4D"/>
                </a:solidFill>
                <a:latin typeface="HelveticaNeueLT Pro 45 Lt" pitchFamily="34" charset="0"/>
              </a:rPr>
              <a:t>.</a:t>
            </a:r>
          </a:p>
          <a:p>
            <a:pPr>
              <a:spcBef>
                <a:spcPct val="0"/>
              </a:spcBef>
              <a:spcAft>
                <a:spcPts val="1200"/>
              </a:spcAft>
              <a:buNone/>
            </a:pPr>
            <a:r>
              <a:rPr lang="es-ES" altLang="es-ES" sz="1200" dirty="0">
                <a:solidFill>
                  <a:srgbClr val="4D4D4D"/>
                </a:solidFill>
                <a:latin typeface="EHUSans" panose="02000503050000020004"/>
              </a:rPr>
              <a:t>.</a:t>
            </a:r>
          </a:p>
        </p:txBody>
      </p:sp>
      <p:sp>
        <p:nvSpPr>
          <p:cNvPr id="5" name="Rectángulo redondeado 20">
            <a:extLst>
              <a:ext uri="{FF2B5EF4-FFF2-40B4-BE49-F238E27FC236}">
                <a16:creationId xmlns:a16="http://schemas.microsoft.com/office/drawing/2014/main" id="{EA4BFA82-2407-416B-A2C2-B78E07167C4E}"/>
              </a:ext>
            </a:extLst>
          </p:cNvPr>
          <p:cNvSpPr>
            <a:spLocks noChangeArrowheads="1"/>
          </p:cNvSpPr>
          <p:nvPr/>
        </p:nvSpPr>
        <p:spPr bwMode="auto">
          <a:xfrm>
            <a:off x="1907046" y="2345162"/>
            <a:ext cx="7356596" cy="491131"/>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graphicFrame>
        <p:nvGraphicFramePr>
          <p:cNvPr id="15" name="Marcador de contenido 3">
            <a:extLst>
              <a:ext uri="{FF2B5EF4-FFF2-40B4-BE49-F238E27FC236}">
                <a16:creationId xmlns:a16="http://schemas.microsoft.com/office/drawing/2014/main" id="{7800A824-62DD-4B12-99DC-1F73C11EEAA2}"/>
              </a:ext>
            </a:extLst>
          </p:cNvPr>
          <p:cNvGraphicFramePr>
            <a:graphicFrameLocks/>
          </p:cNvGraphicFramePr>
          <p:nvPr>
            <p:extLst>
              <p:ext uri="{D42A27DB-BD31-4B8C-83A1-F6EECF244321}">
                <p14:modId xmlns:p14="http://schemas.microsoft.com/office/powerpoint/2010/main" val="2261750256"/>
              </p:ext>
            </p:extLst>
          </p:nvPr>
        </p:nvGraphicFramePr>
        <p:xfrm>
          <a:off x="940036" y="2852676"/>
          <a:ext cx="10328037" cy="3633776"/>
        </p:xfrm>
        <a:graphic>
          <a:graphicData uri="http://schemas.openxmlformats.org/drawingml/2006/chart">
            <c:chart xmlns:c="http://schemas.openxmlformats.org/drawingml/2006/chart" xmlns:r="http://schemas.openxmlformats.org/officeDocument/2006/relationships" r:id="rId11"/>
          </a:graphicData>
        </a:graphic>
      </p:graphicFrame>
      <p:sp>
        <p:nvSpPr>
          <p:cNvPr id="2" name="Rectángulo 1">
            <a:extLst>
              <a:ext uri="{FF2B5EF4-FFF2-40B4-BE49-F238E27FC236}">
                <a16:creationId xmlns:a16="http://schemas.microsoft.com/office/drawing/2014/main" id="{B2C171B1-3C94-493E-9230-D4BE460C6141}"/>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56966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34407" y="-303587"/>
            <a:ext cx="15048455" cy="7071855"/>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Wigrum-Light"/>
              </a:rPr>
              <a:t>Evolución en el número de empresas exportadoras</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4" name="Rectangle 5">
            <a:extLst>
              <a:ext uri="{FF2B5EF4-FFF2-40B4-BE49-F238E27FC236}">
                <a16:creationId xmlns:a16="http://schemas.microsoft.com/office/drawing/2014/main" id="{8076835C-0858-4C15-A9B1-BFEAC4E8B0F6}"/>
              </a:ext>
            </a:extLst>
          </p:cNvPr>
          <p:cNvSpPr>
            <a:spLocks/>
          </p:cNvSpPr>
          <p:nvPr/>
        </p:nvSpPr>
        <p:spPr bwMode="auto">
          <a:xfrm>
            <a:off x="1907044" y="2412617"/>
            <a:ext cx="7151497" cy="61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indent="-266700">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dirty="0">
                <a:solidFill>
                  <a:srgbClr val="4D4D4D"/>
                </a:solidFill>
                <a:latin typeface="EHUSans" panose="02000503050000020004"/>
              </a:rPr>
              <a:t>Cae el número total de exportadores, pero los regulares resisten mucho mejor.</a:t>
            </a:r>
            <a:endParaRPr lang="es-ES" altLang="es-ES" sz="1400" dirty="0">
              <a:solidFill>
                <a:srgbClr val="4D4D4D"/>
              </a:solidFill>
              <a:latin typeface="HelveticaNeueLT Pro 45 Lt" pitchFamily="34" charset="0"/>
            </a:endParaRPr>
          </a:p>
          <a:p>
            <a:pPr>
              <a:spcBef>
                <a:spcPct val="0"/>
              </a:spcBef>
              <a:spcAft>
                <a:spcPts val="1200"/>
              </a:spcAft>
              <a:buNone/>
            </a:pPr>
            <a:r>
              <a:rPr lang="es-ES" altLang="es-ES" sz="1200" dirty="0">
                <a:solidFill>
                  <a:srgbClr val="4D4D4D"/>
                </a:solidFill>
                <a:latin typeface="EHUSans" panose="02000503050000020004"/>
              </a:rPr>
              <a:t>.</a:t>
            </a:r>
          </a:p>
        </p:txBody>
      </p:sp>
      <p:sp>
        <p:nvSpPr>
          <p:cNvPr id="5" name="Rectángulo redondeado 20">
            <a:extLst>
              <a:ext uri="{FF2B5EF4-FFF2-40B4-BE49-F238E27FC236}">
                <a16:creationId xmlns:a16="http://schemas.microsoft.com/office/drawing/2014/main" id="{EA4BFA82-2407-416B-A2C2-B78E07167C4E}"/>
              </a:ext>
            </a:extLst>
          </p:cNvPr>
          <p:cNvSpPr>
            <a:spLocks noChangeArrowheads="1"/>
          </p:cNvSpPr>
          <p:nvPr/>
        </p:nvSpPr>
        <p:spPr bwMode="auto">
          <a:xfrm>
            <a:off x="1907046" y="2345162"/>
            <a:ext cx="7356596" cy="491131"/>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graphicFrame>
        <p:nvGraphicFramePr>
          <p:cNvPr id="2" name="Gráfico 1">
            <a:extLst>
              <a:ext uri="{FF2B5EF4-FFF2-40B4-BE49-F238E27FC236}">
                <a16:creationId xmlns:a16="http://schemas.microsoft.com/office/drawing/2014/main" id="{5E6CF37E-47C5-45B9-ADC6-9E2A77919F42}"/>
              </a:ext>
            </a:extLst>
          </p:cNvPr>
          <p:cNvGraphicFramePr>
            <a:graphicFrameLocks/>
          </p:cNvGraphicFramePr>
          <p:nvPr>
            <p:extLst>
              <p:ext uri="{D42A27DB-BD31-4B8C-83A1-F6EECF244321}">
                <p14:modId xmlns:p14="http://schemas.microsoft.com/office/powerpoint/2010/main" val="2055747820"/>
              </p:ext>
            </p:extLst>
          </p:nvPr>
        </p:nvGraphicFramePr>
        <p:xfrm>
          <a:off x="1709118" y="2859258"/>
          <a:ext cx="6089073" cy="3311236"/>
        </p:xfrm>
        <a:graphic>
          <a:graphicData uri="http://schemas.openxmlformats.org/drawingml/2006/chart">
            <c:chart xmlns:c="http://schemas.openxmlformats.org/drawingml/2006/chart" xmlns:r="http://schemas.openxmlformats.org/officeDocument/2006/relationships" r:id="rId11"/>
          </a:graphicData>
        </a:graphic>
      </p:graphicFrame>
      <p:sp>
        <p:nvSpPr>
          <p:cNvPr id="3" name="Rectángulo 2">
            <a:extLst>
              <a:ext uri="{FF2B5EF4-FFF2-40B4-BE49-F238E27FC236}">
                <a16:creationId xmlns:a16="http://schemas.microsoft.com/office/drawing/2014/main" id="{F9BE0D52-2132-4C11-B847-29A66756A1B1}"/>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302841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34407" y="-303587"/>
            <a:ext cx="15048455" cy="7071855"/>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Wigrum-Light"/>
              </a:rPr>
              <a:t>Evolución por destinos seleccionados a lo largo del año 2020</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4" name="Rectangle 5">
            <a:extLst>
              <a:ext uri="{FF2B5EF4-FFF2-40B4-BE49-F238E27FC236}">
                <a16:creationId xmlns:a16="http://schemas.microsoft.com/office/drawing/2014/main" id="{8076835C-0858-4C15-A9B1-BFEAC4E8B0F6}"/>
              </a:ext>
            </a:extLst>
          </p:cNvPr>
          <p:cNvSpPr>
            <a:spLocks/>
          </p:cNvSpPr>
          <p:nvPr/>
        </p:nvSpPr>
        <p:spPr bwMode="auto">
          <a:xfrm>
            <a:off x="1907044" y="2412617"/>
            <a:ext cx="7151497" cy="987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indent="-266700">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dirty="0">
                <a:solidFill>
                  <a:srgbClr val="4D4D4D"/>
                </a:solidFill>
                <a:latin typeface="EHUSans" panose="02000503050000020004"/>
              </a:rPr>
              <a:t>La recuperación más rápida, en Asia, la más lenta, de nuevo, Reino Unido y América Latina.</a:t>
            </a:r>
          </a:p>
          <a:p>
            <a:pPr>
              <a:spcBef>
                <a:spcPct val="0"/>
              </a:spcBef>
              <a:spcAft>
                <a:spcPts val="1200"/>
              </a:spcAft>
              <a:buNone/>
            </a:pPr>
            <a:r>
              <a:rPr lang="es-ES" altLang="es-ES" sz="1200" dirty="0">
                <a:solidFill>
                  <a:srgbClr val="4D4D4D"/>
                </a:solidFill>
                <a:latin typeface="EHUSans" panose="02000503050000020004"/>
              </a:rPr>
              <a:t>.</a:t>
            </a:r>
            <a:endParaRPr lang="es-ES" altLang="es-ES" sz="1400" dirty="0">
              <a:solidFill>
                <a:srgbClr val="4D4D4D"/>
              </a:solidFill>
              <a:latin typeface="HelveticaNeueLT Pro 45 Lt" pitchFamily="34" charset="0"/>
            </a:endParaRPr>
          </a:p>
          <a:p>
            <a:pPr>
              <a:spcBef>
                <a:spcPct val="0"/>
              </a:spcBef>
              <a:spcAft>
                <a:spcPts val="1200"/>
              </a:spcAft>
              <a:buNone/>
            </a:pPr>
            <a:r>
              <a:rPr lang="es-ES" altLang="es-ES" sz="1200" dirty="0">
                <a:solidFill>
                  <a:srgbClr val="4D4D4D"/>
                </a:solidFill>
                <a:latin typeface="EHUSans" panose="02000503050000020004"/>
              </a:rPr>
              <a:t>.</a:t>
            </a:r>
          </a:p>
        </p:txBody>
      </p:sp>
      <p:sp>
        <p:nvSpPr>
          <p:cNvPr id="5" name="Rectángulo redondeado 20">
            <a:extLst>
              <a:ext uri="{FF2B5EF4-FFF2-40B4-BE49-F238E27FC236}">
                <a16:creationId xmlns:a16="http://schemas.microsoft.com/office/drawing/2014/main" id="{EA4BFA82-2407-416B-A2C2-B78E07167C4E}"/>
              </a:ext>
            </a:extLst>
          </p:cNvPr>
          <p:cNvSpPr>
            <a:spLocks noChangeArrowheads="1"/>
          </p:cNvSpPr>
          <p:nvPr/>
        </p:nvSpPr>
        <p:spPr bwMode="auto">
          <a:xfrm>
            <a:off x="1907046" y="2345162"/>
            <a:ext cx="7356596" cy="491131"/>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graphicFrame>
        <p:nvGraphicFramePr>
          <p:cNvPr id="3" name="Gráfico 2">
            <a:extLst>
              <a:ext uri="{FF2B5EF4-FFF2-40B4-BE49-F238E27FC236}">
                <a16:creationId xmlns:a16="http://schemas.microsoft.com/office/drawing/2014/main" id="{0E79F2C1-7383-4795-9257-C57C5C023213}"/>
              </a:ext>
            </a:extLst>
          </p:cNvPr>
          <p:cNvGraphicFramePr>
            <a:graphicFrameLocks/>
          </p:cNvGraphicFramePr>
          <p:nvPr>
            <p:extLst>
              <p:ext uri="{D42A27DB-BD31-4B8C-83A1-F6EECF244321}">
                <p14:modId xmlns:p14="http://schemas.microsoft.com/office/powerpoint/2010/main" val="1787071188"/>
              </p:ext>
            </p:extLst>
          </p:nvPr>
        </p:nvGraphicFramePr>
        <p:xfrm>
          <a:off x="348012" y="3009786"/>
          <a:ext cx="9509760" cy="3770141"/>
        </p:xfrm>
        <a:graphic>
          <a:graphicData uri="http://schemas.openxmlformats.org/drawingml/2006/chart">
            <c:chart xmlns:c="http://schemas.openxmlformats.org/drawingml/2006/chart" xmlns:r="http://schemas.openxmlformats.org/officeDocument/2006/relationships" r:id="rId11"/>
          </a:graphicData>
        </a:graphic>
      </p:graphicFrame>
      <p:sp>
        <p:nvSpPr>
          <p:cNvPr id="8" name="Rectángulo 7">
            <a:extLst>
              <a:ext uri="{FF2B5EF4-FFF2-40B4-BE49-F238E27FC236}">
                <a16:creationId xmlns:a16="http://schemas.microsoft.com/office/drawing/2014/main" id="{FF861083-7D56-4B79-BF13-1F21C43226D9}"/>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19228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34407" y="-303587"/>
            <a:ext cx="15048455" cy="7071855"/>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Wigrum-Light"/>
              </a:rPr>
              <a:t>Evolución por sectores a lo largo del año 2020</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4" name="Rectangle 5">
            <a:extLst>
              <a:ext uri="{FF2B5EF4-FFF2-40B4-BE49-F238E27FC236}">
                <a16:creationId xmlns:a16="http://schemas.microsoft.com/office/drawing/2014/main" id="{8076835C-0858-4C15-A9B1-BFEAC4E8B0F6}"/>
              </a:ext>
            </a:extLst>
          </p:cNvPr>
          <p:cNvSpPr>
            <a:spLocks/>
          </p:cNvSpPr>
          <p:nvPr/>
        </p:nvSpPr>
        <p:spPr bwMode="auto">
          <a:xfrm>
            <a:off x="1907044" y="2412617"/>
            <a:ext cx="7151497"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indent="-266700">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dirty="0">
                <a:solidFill>
                  <a:srgbClr val="4D4D4D"/>
                </a:solidFill>
                <a:latin typeface="EHUSans" panose="02000503050000020004"/>
              </a:rPr>
              <a:t>Salvo bebidas, tienden a normalizarse, alimentos se frena, y productos industriales y de consumo se recuperan.</a:t>
            </a:r>
          </a:p>
          <a:p>
            <a:pPr>
              <a:spcBef>
                <a:spcPct val="0"/>
              </a:spcBef>
              <a:spcAft>
                <a:spcPts val="1200"/>
              </a:spcAft>
              <a:buNone/>
            </a:pPr>
            <a:r>
              <a:rPr lang="es-ES" altLang="es-ES" sz="1200" dirty="0">
                <a:solidFill>
                  <a:srgbClr val="4D4D4D"/>
                </a:solidFill>
                <a:latin typeface="EHUSans" panose="02000503050000020004"/>
              </a:rPr>
              <a:t>.</a:t>
            </a:r>
            <a:endParaRPr lang="es-ES" altLang="es-ES" sz="1400" dirty="0">
              <a:solidFill>
                <a:srgbClr val="4D4D4D"/>
              </a:solidFill>
              <a:latin typeface="HelveticaNeueLT Pro 45 Lt" pitchFamily="34" charset="0"/>
            </a:endParaRPr>
          </a:p>
          <a:p>
            <a:pPr>
              <a:spcBef>
                <a:spcPct val="0"/>
              </a:spcBef>
              <a:spcAft>
                <a:spcPts val="1200"/>
              </a:spcAft>
              <a:buNone/>
            </a:pPr>
            <a:r>
              <a:rPr lang="es-ES" altLang="es-ES" sz="1200" dirty="0">
                <a:solidFill>
                  <a:srgbClr val="4D4D4D"/>
                </a:solidFill>
                <a:latin typeface="EHUSans" panose="02000503050000020004"/>
              </a:rPr>
              <a:t>.</a:t>
            </a:r>
          </a:p>
        </p:txBody>
      </p:sp>
      <p:sp>
        <p:nvSpPr>
          <p:cNvPr id="5" name="Rectángulo redondeado 20">
            <a:extLst>
              <a:ext uri="{FF2B5EF4-FFF2-40B4-BE49-F238E27FC236}">
                <a16:creationId xmlns:a16="http://schemas.microsoft.com/office/drawing/2014/main" id="{EA4BFA82-2407-416B-A2C2-B78E07167C4E}"/>
              </a:ext>
            </a:extLst>
          </p:cNvPr>
          <p:cNvSpPr>
            <a:spLocks noChangeArrowheads="1"/>
          </p:cNvSpPr>
          <p:nvPr/>
        </p:nvSpPr>
        <p:spPr bwMode="auto">
          <a:xfrm>
            <a:off x="1907046" y="2345162"/>
            <a:ext cx="7356596" cy="491131"/>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graphicFrame>
        <p:nvGraphicFramePr>
          <p:cNvPr id="3" name="Gráfico 2">
            <a:extLst>
              <a:ext uri="{FF2B5EF4-FFF2-40B4-BE49-F238E27FC236}">
                <a16:creationId xmlns:a16="http://schemas.microsoft.com/office/drawing/2014/main" id="{4DF22C6D-FDA7-46E8-B6CA-8F54608A93DD}"/>
              </a:ext>
            </a:extLst>
          </p:cNvPr>
          <p:cNvGraphicFramePr>
            <a:graphicFrameLocks/>
          </p:cNvGraphicFramePr>
          <p:nvPr>
            <p:extLst>
              <p:ext uri="{D42A27DB-BD31-4B8C-83A1-F6EECF244321}">
                <p14:modId xmlns:p14="http://schemas.microsoft.com/office/powerpoint/2010/main" val="2870513475"/>
              </p:ext>
            </p:extLst>
          </p:nvPr>
        </p:nvGraphicFramePr>
        <p:xfrm>
          <a:off x="551293" y="2974642"/>
          <a:ext cx="8610784" cy="3455707"/>
        </p:xfrm>
        <a:graphic>
          <a:graphicData uri="http://schemas.openxmlformats.org/drawingml/2006/chart">
            <c:chart xmlns:c="http://schemas.openxmlformats.org/drawingml/2006/chart" xmlns:r="http://schemas.openxmlformats.org/officeDocument/2006/relationships" r:id="rId11"/>
          </a:graphicData>
        </a:graphic>
      </p:graphicFrame>
      <p:sp>
        <p:nvSpPr>
          <p:cNvPr id="8" name="Rectángulo 7">
            <a:extLst>
              <a:ext uri="{FF2B5EF4-FFF2-40B4-BE49-F238E27FC236}">
                <a16:creationId xmlns:a16="http://schemas.microsoft.com/office/drawing/2014/main" id="{198763A2-6424-46AB-A171-83AAD315E2A6}"/>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3650285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5758" y="-213855"/>
            <a:ext cx="15048455" cy="7071855"/>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Wigrum-Light"/>
              </a:rPr>
              <a:t>Evolución de exportaciones e importaciones a lo largo del año 2020</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4" name="Rectangle 5">
            <a:extLst>
              <a:ext uri="{FF2B5EF4-FFF2-40B4-BE49-F238E27FC236}">
                <a16:creationId xmlns:a16="http://schemas.microsoft.com/office/drawing/2014/main" id="{8076835C-0858-4C15-A9B1-BFEAC4E8B0F6}"/>
              </a:ext>
            </a:extLst>
          </p:cNvPr>
          <p:cNvSpPr>
            <a:spLocks/>
          </p:cNvSpPr>
          <p:nvPr/>
        </p:nvSpPr>
        <p:spPr bwMode="auto">
          <a:xfrm>
            <a:off x="1907044" y="2412617"/>
            <a:ext cx="7151497" cy="987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indent="-266700">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dirty="0">
                <a:solidFill>
                  <a:srgbClr val="4D4D4D"/>
                </a:solidFill>
                <a:latin typeface="EHUSans" panose="02000503050000020004"/>
              </a:rPr>
              <a:t>Las importaciones cayeron más, y su recuperación es más lenta.</a:t>
            </a:r>
          </a:p>
          <a:p>
            <a:pPr>
              <a:spcBef>
                <a:spcPct val="0"/>
              </a:spcBef>
              <a:spcAft>
                <a:spcPts val="1200"/>
              </a:spcAft>
              <a:buNone/>
            </a:pPr>
            <a:r>
              <a:rPr lang="es-ES" altLang="es-ES" sz="1200" dirty="0">
                <a:solidFill>
                  <a:srgbClr val="4D4D4D"/>
                </a:solidFill>
                <a:latin typeface="EHUSans" panose="02000503050000020004"/>
              </a:rPr>
              <a:t>.</a:t>
            </a:r>
            <a:endParaRPr lang="es-ES" altLang="es-ES" sz="1400" dirty="0">
              <a:solidFill>
                <a:srgbClr val="4D4D4D"/>
              </a:solidFill>
              <a:latin typeface="HelveticaNeueLT Pro 45 Lt" pitchFamily="34" charset="0"/>
            </a:endParaRPr>
          </a:p>
          <a:p>
            <a:pPr>
              <a:spcBef>
                <a:spcPct val="0"/>
              </a:spcBef>
              <a:spcAft>
                <a:spcPts val="1200"/>
              </a:spcAft>
              <a:buNone/>
            </a:pPr>
            <a:r>
              <a:rPr lang="es-ES" altLang="es-ES" sz="1200" dirty="0">
                <a:solidFill>
                  <a:srgbClr val="4D4D4D"/>
                </a:solidFill>
                <a:latin typeface="EHUSans" panose="02000503050000020004"/>
              </a:rPr>
              <a:t>.</a:t>
            </a:r>
          </a:p>
        </p:txBody>
      </p:sp>
      <p:sp>
        <p:nvSpPr>
          <p:cNvPr id="5" name="Rectángulo redondeado 20">
            <a:extLst>
              <a:ext uri="{FF2B5EF4-FFF2-40B4-BE49-F238E27FC236}">
                <a16:creationId xmlns:a16="http://schemas.microsoft.com/office/drawing/2014/main" id="{EA4BFA82-2407-416B-A2C2-B78E07167C4E}"/>
              </a:ext>
            </a:extLst>
          </p:cNvPr>
          <p:cNvSpPr>
            <a:spLocks noChangeArrowheads="1"/>
          </p:cNvSpPr>
          <p:nvPr/>
        </p:nvSpPr>
        <p:spPr bwMode="auto">
          <a:xfrm>
            <a:off x="1907046" y="2345162"/>
            <a:ext cx="7356596" cy="491131"/>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graphicFrame>
        <p:nvGraphicFramePr>
          <p:cNvPr id="2" name="Gráfico 1">
            <a:extLst>
              <a:ext uri="{FF2B5EF4-FFF2-40B4-BE49-F238E27FC236}">
                <a16:creationId xmlns:a16="http://schemas.microsoft.com/office/drawing/2014/main" id="{15DCA0EB-9B96-4550-B93F-2E1162EF6A8B}"/>
              </a:ext>
            </a:extLst>
          </p:cNvPr>
          <p:cNvGraphicFramePr>
            <a:graphicFrameLocks/>
          </p:cNvGraphicFramePr>
          <p:nvPr>
            <p:extLst>
              <p:ext uri="{D42A27DB-BD31-4B8C-83A1-F6EECF244321}">
                <p14:modId xmlns:p14="http://schemas.microsoft.com/office/powerpoint/2010/main" val="3195290660"/>
              </p:ext>
            </p:extLst>
          </p:nvPr>
        </p:nvGraphicFramePr>
        <p:xfrm>
          <a:off x="175330" y="3207049"/>
          <a:ext cx="4572000" cy="27432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8" name="Gráfico 7">
            <a:extLst>
              <a:ext uri="{FF2B5EF4-FFF2-40B4-BE49-F238E27FC236}">
                <a16:creationId xmlns:a16="http://schemas.microsoft.com/office/drawing/2014/main" id="{93520B5E-B14D-4F81-8CCC-740570A3CB6E}"/>
              </a:ext>
            </a:extLst>
          </p:cNvPr>
          <p:cNvGraphicFramePr>
            <a:graphicFrameLocks/>
          </p:cNvGraphicFramePr>
          <p:nvPr>
            <p:extLst>
              <p:ext uri="{D42A27DB-BD31-4B8C-83A1-F6EECF244321}">
                <p14:modId xmlns:p14="http://schemas.microsoft.com/office/powerpoint/2010/main" val="979049344"/>
              </p:ext>
            </p:extLst>
          </p:nvPr>
        </p:nvGraphicFramePr>
        <p:xfrm>
          <a:off x="4532388" y="3654311"/>
          <a:ext cx="4791075" cy="2743200"/>
        </p:xfrm>
        <a:graphic>
          <a:graphicData uri="http://schemas.openxmlformats.org/drawingml/2006/chart">
            <c:chart xmlns:c="http://schemas.openxmlformats.org/drawingml/2006/chart" xmlns:r="http://schemas.openxmlformats.org/officeDocument/2006/relationships" r:id="rId12"/>
          </a:graphicData>
        </a:graphic>
      </p:graphicFrame>
      <p:sp>
        <p:nvSpPr>
          <p:cNvPr id="9" name="Rectángulo 8">
            <a:extLst>
              <a:ext uri="{FF2B5EF4-FFF2-40B4-BE49-F238E27FC236}">
                <a16:creationId xmlns:a16="http://schemas.microsoft.com/office/drawing/2014/main" id="{79941D6C-3E99-433C-A5EA-6D3F091C9930}"/>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3828628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5758" y="-213855"/>
            <a:ext cx="15048455" cy="7071855"/>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Wigrum-Light"/>
              </a:rPr>
              <a:t>Evolución de exportaciones e importaciones a lo largo del año 2019</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4" name="Rectangle 5">
            <a:extLst>
              <a:ext uri="{FF2B5EF4-FFF2-40B4-BE49-F238E27FC236}">
                <a16:creationId xmlns:a16="http://schemas.microsoft.com/office/drawing/2014/main" id="{8076835C-0858-4C15-A9B1-BFEAC4E8B0F6}"/>
              </a:ext>
            </a:extLst>
          </p:cNvPr>
          <p:cNvSpPr>
            <a:spLocks/>
          </p:cNvSpPr>
          <p:nvPr/>
        </p:nvSpPr>
        <p:spPr bwMode="auto">
          <a:xfrm>
            <a:off x="1907044" y="2412617"/>
            <a:ext cx="7151497" cy="987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indent="-266700">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a:spcBef>
                <a:spcPct val="0"/>
              </a:spcBef>
              <a:spcAft>
                <a:spcPts val="1200"/>
              </a:spcAft>
              <a:buNone/>
            </a:pPr>
            <a:r>
              <a:rPr lang="es-ES" altLang="es-ES" sz="1200" dirty="0">
                <a:solidFill>
                  <a:srgbClr val="4D4D4D"/>
                </a:solidFill>
                <a:latin typeface="EHUSans" panose="02000503050000020004"/>
              </a:rPr>
              <a:t>Pero será difícil recuperar lo perdido… Y esto son sólo mercancías, en servicios (turismo), mucho peor.</a:t>
            </a:r>
          </a:p>
          <a:p>
            <a:pPr>
              <a:spcBef>
                <a:spcPct val="0"/>
              </a:spcBef>
              <a:spcAft>
                <a:spcPts val="1200"/>
              </a:spcAft>
              <a:buNone/>
            </a:pPr>
            <a:r>
              <a:rPr lang="es-ES" altLang="es-ES" sz="1200" dirty="0">
                <a:solidFill>
                  <a:srgbClr val="4D4D4D"/>
                </a:solidFill>
                <a:latin typeface="EHUSans" panose="02000503050000020004"/>
              </a:rPr>
              <a:t>.</a:t>
            </a:r>
            <a:endParaRPr lang="es-ES" altLang="es-ES" sz="1400" dirty="0">
              <a:solidFill>
                <a:srgbClr val="4D4D4D"/>
              </a:solidFill>
              <a:latin typeface="HelveticaNeueLT Pro 45 Lt" pitchFamily="34" charset="0"/>
            </a:endParaRPr>
          </a:p>
          <a:p>
            <a:pPr>
              <a:spcBef>
                <a:spcPct val="0"/>
              </a:spcBef>
              <a:spcAft>
                <a:spcPts val="1200"/>
              </a:spcAft>
              <a:buNone/>
            </a:pPr>
            <a:r>
              <a:rPr lang="es-ES" altLang="es-ES" sz="1200" dirty="0">
                <a:solidFill>
                  <a:srgbClr val="4D4D4D"/>
                </a:solidFill>
                <a:latin typeface="EHUSans" panose="02000503050000020004"/>
              </a:rPr>
              <a:t>.</a:t>
            </a:r>
          </a:p>
        </p:txBody>
      </p:sp>
      <p:sp>
        <p:nvSpPr>
          <p:cNvPr id="5" name="Rectángulo redondeado 20">
            <a:extLst>
              <a:ext uri="{FF2B5EF4-FFF2-40B4-BE49-F238E27FC236}">
                <a16:creationId xmlns:a16="http://schemas.microsoft.com/office/drawing/2014/main" id="{EA4BFA82-2407-416B-A2C2-B78E07167C4E}"/>
              </a:ext>
            </a:extLst>
          </p:cNvPr>
          <p:cNvSpPr>
            <a:spLocks noChangeArrowheads="1"/>
          </p:cNvSpPr>
          <p:nvPr/>
        </p:nvSpPr>
        <p:spPr bwMode="auto">
          <a:xfrm>
            <a:off x="1907046" y="2345162"/>
            <a:ext cx="7356596" cy="491131"/>
          </a:xfrm>
          <a:prstGeom prst="roundRect">
            <a:avLst>
              <a:gd name="adj" fmla="val 16667"/>
            </a:avLst>
          </a:prstGeom>
          <a:noFill/>
          <a:ln w="9525">
            <a:solidFill>
              <a:srgbClr val="D52B1E"/>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HelveticaNeueLT Std Lt" pitchFamily="-106" charset="0"/>
                <a:cs typeface="Arial" pitchFamily="34" charset="0"/>
              </a:defRPr>
            </a:lvl1pPr>
            <a:lvl2pPr marL="37931725" indent="-37474525" eaLnBrk="0" hangingPunct="0">
              <a:defRPr sz="2400">
                <a:solidFill>
                  <a:schemeClr val="tx1"/>
                </a:solidFill>
                <a:latin typeface="HelveticaNeueLT Std Lt" pitchFamily="-106" charset="0"/>
                <a:cs typeface="Arial" pitchFamily="34" charset="0"/>
              </a:defRPr>
            </a:lvl2pPr>
            <a:lvl3pPr eaLnBrk="0" hangingPunct="0">
              <a:defRPr sz="2400">
                <a:solidFill>
                  <a:schemeClr val="tx1"/>
                </a:solidFill>
                <a:latin typeface="HelveticaNeueLT Std Lt" pitchFamily="-106" charset="0"/>
                <a:cs typeface="Arial" pitchFamily="34" charset="0"/>
              </a:defRPr>
            </a:lvl3pPr>
            <a:lvl4pPr eaLnBrk="0" hangingPunct="0">
              <a:defRPr sz="2400">
                <a:solidFill>
                  <a:schemeClr val="tx1"/>
                </a:solidFill>
                <a:latin typeface="HelveticaNeueLT Std Lt" pitchFamily="-106" charset="0"/>
                <a:cs typeface="Arial" pitchFamily="34" charset="0"/>
              </a:defRPr>
            </a:lvl4pPr>
            <a:lvl5pPr eaLnBrk="0" hangingPunct="0">
              <a:defRPr sz="2400">
                <a:solidFill>
                  <a:schemeClr val="tx1"/>
                </a:solidFill>
                <a:latin typeface="HelveticaNeueLT Std Lt" pitchFamily="-106" charset="0"/>
                <a:cs typeface="Arial" pitchFamily="34" charset="0"/>
              </a:defRPr>
            </a:lvl5pPr>
            <a:lvl6pPr marL="457200" eaLnBrk="0" fontAlgn="base" hangingPunct="0">
              <a:spcBef>
                <a:spcPct val="0"/>
              </a:spcBef>
              <a:spcAft>
                <a:spcPct val="0"/>
              </a:spcAft>
              <a:defRPr sz="2400">
                <a:solidFill>
                  <a:schemeClr val="tx1"/>
                </a:solidFill>
                <a:latin typeface="HelveticaNeueLT Std Lt" pitchFamily="-106" charset="0"/>
                <a:cs typeface="Arial" pitchFamily="34" charset="0"/>
              </a:defRPr>
            </a:lvl6pPr>
            <a:lvl7pPr marL="914400" eaLnBrk="0" fontAlgn="base" hangingPunct="0">
              <a:spcBef>
                <a:spcPct val="0"/>
              </a:spcBef>
              <a:spcAft>
                <a:spcPct val="0"/>
              </a:spcAft>
              <a:defRPr sz="2400">
                <a:solidFill>
                  <a:schemeClr val="tx1"/>
                </a:solidFill>
                <a:latin typeface="HelveticaNeueLT Std Lt" pitchFamily="-106" charset="0"/>
                <a:cs typeface="Arial" pitchFamily="34" charset="0"/>
              </a:defRPr>
            </a:lvl7pPr>
            <a:lvl8pPr marL="1371600" eaLnBrk="0" fontAlgn="base" hangingPunct="0">
              <a:spcBef>
                <a:spcPct val="0"/>
              </a:spcBef>
              <a:spcAft>
                <a:spcPct val="0"/>
              </a:spcAft>
              <a:defRPr sz="2400">
                <a:solidFill>
                  <a:schemeClr val="tx1"/>
                </a:solidFill>
                <a:latin typeface="HelveticaNeueLT Std Lt" pitchFamily="-106" charset="0"/>
                <a:cs typeface="Arial" pitchFamily="34" charset="0"/>
              </a:defRPr>
            </a:lvl8pPr>
            <a:lvl9pPr marL="1828800" eaLnBrk="0" fontAlgn="base" hangingPunct="0">
              <a:spcBef>
                <a:spcPct val="0"/>
              </a:spcBef>
              <a:spcAft>
                <a:spcPct val="0"/>
              </a:spcAft>
              <a:defRPr sz="2400">
                <a:solidFill>
                  <a:schemeClr val="tx1"/>
                </a:solidFill>
                <a:latin typeface="HelveticaNeueLT Std Lt" pitchFamily="-106" charset="0"/>
                <a:cs typeface="Arial" pitchFamily="34" charset="0"/>
              </a:defRPr>
            </a:lvl9pPr>
          </a:lstStyle>
          <a:p>
            <a:pPr algn="ctr" eaLnBrk="1" hangingPunct="1">
              <a:defRPr/>
            </a:pPr>
            <a:endParaRPr lang="es-ES_tradnl" altLang="es-ES" sz="1800">
              <a:solidFill>
                <a:srgbClr val="FFFFFF"/>
              </a:solidFill>
            </a:endParaRPr>
          </a:p>
        </p:txBody>
      </p:sp>
      <p:graphicFrame>
        <p:nvGraphicFramePr>
          <p:cNvPr id="3" name="Gráfico 2">
            <a:extLst>
              <a:ext uri="{FF2B5EF4-FFF2-40B4-BE49-F238E27FC236}">
                <a16:creationId xmlns:a16="http://schemas.microsoft.com/office/drawing/2014/main" id="{059688D1-487C-4DB5-B3CA-D05F22C7ECFF}"/>
              </a:ext>
            </a:extLst>
          </p:cNvPr>
          <p:cNvGraphicFramePr>
            <a:graphicFrameLocks/>
          </p:cNvGraphicFramePr>
          <p:nvPr>
            <p:extLst>
              <p:ext uri="{D42A27DB-BD31-4B8C-83A1-F6EECF244321}">
                <p14:modId xmlns:p14="http://schemas.microsoft.com/office/powerpoint/2010/main" val="1569452317"/>
              </p:ext>
            </p:extLst>
          </p:nvPr>
        </p:nvGraphicFramePr>
        <p:xfrm>
          <a:off x="869826" y="2989680"/>
          <a:ext cx="7160455" cy="3879167"/>
        </p:xfrm>
        <a:graphic>
          <a:graphicData uri="http://schemas.openxmlformats.org/drawingml/2006/chart">
            <c:chart xmlns:c="http://schemas.openxmlformats.org/drawingml/2006/chart" xmlns:r="http://schemas.openxmlformats.org/officeDocument/2006/relationships" r:id="rId11"/>
          </a:graphicData>
        </a:graphic>
      </p:graphicFrame>
      <p:sp>
        <p:nvSpPr>
          <p:cNvPr id="9" name="Rectángulo 8">
            <a:extLst>
              <a:ext uri="{FF2B5EF4-FFF2-40B4-BE49-F238E27FC236}">
                <a16:creationId xmlns:a16="http://schemas.microsoft.com/office/drawing/2014/main" id="{3A374175-5E5C-4DCF-8CFB-5A8AD85475CC}"/>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177837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18" y="-31628"/>
            <a:ext cx="12176965"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7518" y="1331264"/>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0" name="object 4">
            <a:extLst>
              <a:ext uri="{FF2B5EF4-FFF2-40B4-BE49-F238E27FC236}">
                <a16:creationId xmlns:a16="http://schemas.microsoft.com/office/drawing/2014/main" id="{44A922C4-FBD1-A140-8533-E456F8FDCA92}"/>
              </a:ext>
            </a:extLst>
          </p:cNvPr>
          <p:cNvSpPr txBox="1"/>
          <p:nvPr/>
        </p:nvSpPr>
        <p:spPr>
          <a:xfrm>
            <a:off x="2037010" y="1476612"/>
            <a:ext cx="5107274" cy="98373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panose="02000503050000020004" pitchFamily="2" charset="0"/>
                <a:cs typeface="EHUSerif"/>
              </a:rPr>
              <a:t>Tendencias de futuro</a:t>
            </a:r>
            <a:br>
              <a:rPr lang="es-ES" sz="2131" dirty="0">
                <a:solidFill>
                  <a:srgbClr val="231F20"/>
                </a:solidFill>
                <a:latin typeface="EHUSerif" panose="02000503050000020004" pitchFamily="2" charset="0"/>
                <a:cs typeface="EHUSerif"/>
              </a:rPr>
            </a:br>
            <a:br>
              <a:rPr lang="es-ES" sz="2131" spc="-20" dirty="0">
                <a:latin typeface="EHUSerif" panose="02000503050000020004" pitchFamily="2" charset="0"/>
                <a:cs typeface="Wigrum-Light"/>
              </a:rPr>
            </a:br>
            <a:endParaRPr lang="es-ES" sz="2131" dirty="0">
              <a:latin typeface="EHUSerif" panose="02000503050000020004" pitchFamily="2" charset="0"/>
              <a:cs typeface="Wigrum-Light"/>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grpSp>
        <p:nvGrpSpPr>
          <p:cNvPr id="40" name="Grupo 39">
            <a:extLst>
              <a:ext uri="{FF2B5EF4-FFF2-40B4-BE49-F238E27FC236}">
                <a16:creationId xmlns:a16="http://schemas.microsoft.com/office/drawing/2014/main" id="{84E15B61-6E3A-9D4A-974A-56CC30F818FC}"/>
              </a:ext>
            </a:extLst>
          </p:cNvPr>
          <p:cNvGrpSpPr/>
          <p:nvPr/>
        </p:nvGrpSpPr>
        <p:grpSpPr>
          <a:xfrm>
            <a:off x="10122145" y="161447"/>
            <a:ext cx="1737767" cy="1100348"/>
            <a:chOff x="7595337" y="121235"/>
            <a:chExt cx="1304934" cy="826280"/>
          </a:xfrm>
        </p:grpSpPr>
        <p:pic>
          <p:nvPicPr>
            <p:cNvPr id="41" name="Imagen 40" descr="Imagen que contiene dibujo&#10;&#10;Descripción generada automáticamente">
              <a:extLst>
                <a:ext uri="{FF2B5EF4-FFF2-40B4-BE49-F238E27FC236}">
                  <a16:creationId xmlns:a16="http://schemas.microsoft.com/office/drawing/2014/main" id="{2E9504F1-D3FF-BA49-871F-66DDDA47303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595337" y="121235"/>
              <a:ext cx="857331" cy="826280"/>
            </a:xfrm>
            <a:prstGeom prst="rect">
              <a:avLst/>
            </a:prstGeom>
          </p:spPr>
        </p:pic>
        <p:pic>
          <p:nvPicPr>
            <p:cNvPr id="42" name="Imagen 41" descr="Imagen que contiene señal, alimentos, dibujo&#10;&#10;Descripción generada automáticamente">
              <a:extLst>
                <a:ext uri="{FF2B5EF4-FFF2-40B4-BE49-F238E27FC236}">
                  <a16:creationId xmlns:a16="http://schemas.microsoft.com/office/drawing/2014/main" id="{5C5B4799-BEF7-104D-9FD6-932A0379118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534400" y="606123"/>
              <a:ext cx="365871" cy="220800"/>
            </a:xfrm>
            <a:prstGeom prst="rect">
              <a:avLst/>
            </a:prstGeom>
          </p:spPr>
        </p:pic>
      </p:grpSp>
      <p:sp>
        <p:nvSpPr>
          <p:cNvPr id="30" name="object 4">
            <a:extLst>
              <a:ext uri="{FF2B5EF4-FFF2-40B4-BE49-F238E27FC236}">
                <a16:creationId xmlns:a16="http://schemas.microsoft.com/office/drawing/2014/main" id="{0B426968-7056-004B-8952-3B545ADA5565}"/>
              </a:ext>
            </a:extLst>
          </p:cNvPr>
          <p:cNvSpPr txBox="1"/>
          <p:nvPr/>
        </p:nvSpPr>
        <p:spPr>
          <a:xfrm>
            <a:off x="695566" y="1456013"/>
            <a:ext cx="1237131" cy="758259"/>
          </a:xfrm>
          <a:prstGeom prst="rect">
            <a:avLst/>
          </a:prstGeom>
        </p:spPr>
        <p:txBody>
          <a:bodyPr vert="horz" wrap="square" lIns="0" tIns="20295" rIns="0" bIns="0" rtlCol="0">
            <a:spAutoFit/>
          </a:bodyPr>
          <a:lstStyle/>
          <a:p>
            <a:pPr marL="16913">
              <a:spcBef>
                <a:spcPts val="161"/>
              </a:spcBef>
            </a:pPr>
            <a:r>
              <a:rPr lang="es-ES" sz="4794" b="1" spc="15" dirty="0">
                <a:solidFill>
                  <a:srgbClr val="13377D"/>
                </a:solidFill>
                <a:latin typeface="EHUSerif" panose="02000503050000020004" pitchFamily="2" charset="0"/>
                <a:cs typeface="Wigrum-Medium"/>
              </a:rPr>
              <a:t>03.</a:t>
            </a:r>
            <a:endParaRPr sz="4794" b="1" dirty="0">
              <a:latin typeface="EHUSerif" panose="02000503050000020004" pitchFamily="2" charset="0"/>
              <a:cs typeface="Wigrum-Medium"/>
            </a:endParaRPr>
          </a:p>
        </p:txBody>
      </p:sp>
      <p:sp>
        <p:nvSpPr>
          <p:cNvPr id="14" name="CuadroTexto 13">
            <a:extLst>
              <a:ext uri="{FF2B5EF4-FFF2-40B4-BE49-F238E27FC236}">
                <a16:creationId xmlns:a16="http://schemas.microsoft.com/office/drawing/2014/main" id="{32D1C0B2-A3D6-458B-B0D2-4148FD7F9AB2}"/>
              </a:ext>
            </a:extLst>
          </p:cNvPr>
          <p:cNvSpPr txBox="1"/>
          <p:nvPr/>
        </p:nvSpPr>
        <p:spPr>
          <a:xfrm>
            <a:off x="1025496" y="2882745"/>
            <a:ext cx="8340694" cy="3060710"/>
          </a:xfrm>
          <a:prstGeom prst="rect">
            <a:avLst/>
          </a:prstGeom>
          <a:noFill/>
        </p:spPr>
        <p:txBody>
          <a:bodyPr wrap="square">
            <a:spAutoFit/>
          </a:bodyPr>
          <a:lstStyle/>
          <a:p>
            <a:pPr marL="742950"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Acortamiento o regionalización de cadenas de valor:</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Previo. Pero alarma en febrero (China)</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Fenómenos de </a:t>
            </a:r>
            <a:r>
              <a:rPr lang="es-ES" sz="1200" dirty="0" err="1">
                <a:latin typeface="EHUSans" panose="02000503050000020004"/>
                <a:ea typeface="Calibri" panose="020F0502020204030204" pitchFamily="34" charset="0"/>
              </a:rPr>
              <a:t>re-shoring</a:t>
            </a:r>
            <a:r>
              <a:rPr lang="es-ES" sz="1200" dirty="0">
                <a:latin typeface="EHUSans" panose="02000503050000020004"/>
                <a:ea typeface="Calibri" panose="020F0502020204030204" pitchFamily="34" charset="0"/>
              </a:rPr>
              <a:t>. </a:t>
            </a:r>
            <a:endParaRPr lang="es-ES" sz="1200" dirty="0">
              <a:effectLst/>
              <a:latin typeface="EHUSans" panose="02000503050000020004"/>
              <a:ea typeface="Calibri" panose="020F0502020204030204" pitchFamily="34" charset="0"/>
            </a:endParaRP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Proteccionismo. Dual </a:t>
            </a:r>
            <a:r>
              <a:rPr lang="es-ES" sz="1200" dirty="0" err="1">
                <a:latin typeface="EHUSans" panose="02000503050000020004"/>
                <a:ea typeface="Calibri" panose="020F0502020204030204" pitchFamily="34" charset="0"/>
              </a:rPr>
              <a:t>Circulation</a:t>
            </a:r>
            <a:r>
              <a:rPr lang="es-ES" sz="1200" dirty="0">
                <a:latin typeface="EHUSans" panose="02000503050000020004"/>
                <a:ea typeface="Calibri" panose="020F0502020204030204" pitchFamily="34" charset="0"/>
              </a:rPr>
              <a:t>, </a:t>
            </a:r>
            <a:r>
              <a:rPr lang="es-ES" sz="1200" dirty="0" err="1">
                <a:latin typeface="EHUSans" panose="02000503050000020004"/>
                <a:ea typeface="Calibri" panose="020F0502020204030204" pitchFamily="34" charset="0"/>
              </a:rPr>
              <a:t>Make</a:t>
            </a:r>
            <a:r>
              <a:rPr lang="es-ES" sz="1200" dirty="0">
                <a:latin typeface="EHUSans" panose="02000503050000020004"/>
                <a:ea typeface="Calibri" panose="020F0502020204030204" pitchFamily="34" charset="0"/>
              </a:rPr>
              <a:t> in India… Junto con lo anterior, mas local!!</a:t>
            </a: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Escenario geopolítico: </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Guerra comercial China-USA. Acentúa lo anterior. </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Brexit (???)</a:t>
            </a:r>
          </a:p>
          <a:p>
            <a:pPr marL="742950"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Digitalización. E-</a:t>
            </a:r>
            <a:r>
              <a:rPr lang="es-ES" sz="1200" dirty="0" err="1">
                <a:effectLst/>
                <a:latin typeface="EHUSans" panose="02000503050000020004"/>
                <a:ea typeface="Calibri" panose="020F0502020204030204" pitchFamily="34" charset="0"/>
              </a:rPr>
              <a:t>commerce</a:t>
            </a:r>
            <a:r>
              <a:rPr lang="es-ES" sz="1200" dirty="0">
                <a:effectLst/>
                <a:latin typeface="EHUSans" panose="02000503050000020004"/>
                <a:ea typeface="Calibri" panose="020F0502020204030204" pitchFamily="34" charset="0"/>
              </a:rPr>
              <a:t>, AI, </a:t>
            </a:r>
            <a:r>
              <a:rPr lang="es-ES" sz="1200" dirty="0" err="1">
                <a:effectLst/>
                <a:latin typeface="EHUSans" panose="02000503050000020004"/>
                <a:ea typeface="Calibri" panose="020F0502020204030204" pitchFamily="34" charset="0"/>
              </a:rPr>
              <a:t>IoT</a:t>
            </a:r>
            <a:r>
              <a:rPr lang="es-ES" sz="1200" dirty="0">
                <a:effectLst/>
                <a:latin typeface="EHUSans" panose="02000503050000020004"/>
                <a:ea typeface="Calibri" panose="020F0502020204030204" pitchFamily="34" charset="0"/>
              </a:rPr>
              <a:t>…</a:t>
            </a: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Propósito corporativo y reputación, elementos de la marca. Sostenibilidad, cambio climático.</a:t>
            </a:r>
            <a:endParaRPr lang="es-ES" sz="1200" dirty="0">
              <a:effectLst/>
              <a:latin typeface="EHUSans" panose="02000503050000020004"/>
              <a:ea typeface="Calibri" panose="020F0502020204030204" pitchFamily="34" charset="0"/>
            </a:endParaRPr>
          </a:p>
        </p:txBody>
      </p:sp>
    </p:spTree>
    <p:extLst>
      <p:ext uri="{BB962C8B-B14F-4D97-AF65-F5344CB8AC3E}">
        <p14:creationId xmlns:p14="http://schemas.microsoft.com/office/powerpoint/2010/main" val="1911688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14956" y="-31628"/>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Posibles nuevos sectores de oportunidad</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732422" y="2856608"/>
            <a:ext cx="8712200" cy="239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marL="742950"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Desde luego, arriesgado, y sólo orientativo.</a:t>
            </a: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Radicalmente distinto a lo precedente. Cualitativo, prospectivo, y sin sujeción a clasificaciones aduaneras.</a:t>
            </a:r>
          </a:p>
          <a:p>
            <a:pPr marL="742950"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Ejemplos, no exhaustivo</a:t>
            </a:r>
          </a:p>
          <a:p>
            <a:pPr marL="742950"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Ejercicio de análisis:</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¿De qué va a crecer más la demanda? Por demografía, cambio tecnológico, regulación climática…</a:t>
            </a:r>
          </a:p>
          <a:p>
            <a:pPr marL="1200150" lvl="1"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Sobre eso, cruzar sectores en que nuestras empresas puedan tener </a:t>
            </a:r>
            <a:r>
              <a:rPr lang="es-ES" sz="1200" dirty="0">
                <a:latin typeface="EHUSans" panose="02000503050000020004"/>
                <a:ea typeface="Calibri" panose="020F0502020204030204" pitchFamily="34" charset="0"/>
              </a:rPr>
              <a:t>c</a:t>
            </a:r>
            <a:r>
              <a:rPr lang="es-ES" sz="1200" dirty="0">
                <a:effectLst/>
                <a:latin typeface="EHUSans" panose="02000503050000020004"/>
                <a:ea typeface="Calibri" panose="020F0502020204030204" pitchFamily="34" charset="0"/>
              </a:rPr>
              <a:t>ierta ventaja, por distintos motivos (regulatorios, históricos, tecnológicos…).</a:t>
            </a:r>
          </a:p>
        </p:txBody>
      </p:sp>
      <p:sp>
        <p:nvSpPr>
          <p:cNvPr id="2" name="Rectángulo 1">
            <a:extLst>
              <a:ext uri="{FF2B5EF4-FFF2-40B4-BE49-F238E27FC236}">
                <a16:creationId xmlns:a16="http://schemas.microsoft.com/office/drawing/2014/main" id="{00FB4E7C-C7C9-4AE4-A73C-751B78D16810}"/>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2178542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14956" y="-31628"/>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Posibles nuevos sectores de oportunidad</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259106" y="2342296"/>
            <a:ext cx="9782202" cy="412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1.- Ciclo integral del agua:</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Recurso escaso siglo XXI. Adaptación a cambio climático (sequías, inundaciones…).</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En España, mucha experiencia. Necesidad, regulación, tecnología.</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8 de las principales 20 empresas. </a:t>
            </a:r>
            <a:r>
              <a:rPr lang="es-ES" sz="1200" dirty="0" err="1">
                <a:latin typeface="EHUSans" panose="02000503050000020004"/>
                <a:ea typeface="Calibri" panose="020F0502020204030204" pitchFamily="34" charset="0"/>
              </a:rPr>
              <a:t>PPPs</a:t>
            </a:r>
            <a:r>
              <a:rPr lang="es-ES" sz="1200" dirty="0">
                <a:latin typeface="EHUSans" panose="02000503050000020004"/>
                <a:ea typeface="Calibri" panose="020F0502020204030204" pitchFamily="34" charset="0"/>
              </a:rPr>
              <a:t>.</a:t>
            </a:r>
          </a:p>
          <a:p>
            <a:pPr marL="742950"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2.- Nueva movilidad:</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Progreso tecnológico más incentivos regulatorios.</a:t>
            </a:r>
          </a:p>
          <a:p>
            <a:pPr marL="1200150" lvl="1"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Nuevos productos, nuevos componentes, nuevos clientes, nuevos canales…</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Empresas españolas de componentes, de </a:t>
            </a:r>
            <a:r>
              <a:rPr lang="es-ES" sz="1200" dirty="0" err="1">
                <a:latin typeface="EHUSans" panose="02000503050000020004"/>
                <a:ea typeface="Calibri" panose="020F0502020204030204" pitchFamily="34" charset="0"/>
              </a:rPr>
              <a:t>TICs</a:t>
            </a:r>
            <a:r>
              <a:rPr lang="es-ES" sz="1200" dirty="0">
                <a:latin typeface="EHUSans" panose="02000503050000020004"/>
                <a:ea typeface="Calibri" panose="020F0502020204030204" pitchFamily="34" charset="0"/>
              </a:rPr>
              <a:t>, energéticas, etc.</a:t>
            </a:r>
            <a:endParaRPr lang="es-ES" sz="1200" dirty="0">
              <a:effectLst/>
              <a:latin typeface="EHUSans" panose="02000503050000020004"/>
              <a:ea typeface="Calibri" panose="020F0502020204030204" pitchFamily="34" charset="0"/>
            </a:endParaRP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3.- Productos de consumo naturales/ecológicos:</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Sensibilidad creciente de determinados consumidores.</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Alimentos, o cosmética, los primeros. Moda, el siguiente.</a:t>
            </a:r>
          </a:p>
        </p:txBody>
      </p:sp>
      <p:sp>
        <p:nvSpPr>
          <p:cNvPr id="2" name="Rectángulo 1">
            <a:extLst>
              <a:ext uri="{FF2B5EF4-FFF2-40B4-BE49-F238E27FC236}">
                <a16:creationId xmlns:a16="http://schemas.microsoft.com/office/drawing/2014/main" id="{E4CC5E19-7E5C-4F92-979E-94CA6EE47AC6}"/>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96211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14956" y="-31628"/>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Posibles nuevos sectores de oportunidad</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259106" y="2342296"/>
            <a:ext cx="9782202" cy="412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marL="742950"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4.- Entretenimiento audiovisual:</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En transformación. Cambio de formatos, canales, y hábitos de consumo.</a:t>
            </a:r>
          </a:p>
          <a:p>
            <a:pPr marL="1200150" lvl="1"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Capacidades en series, animación, videojuegos…</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Ventajas en </a:t>
            </a:r>
            <a:r>
              <a:rPr lang="es-ES" sz="1200" dirty="0" err="1">
                <a:latin typeface="EHUSans" panose="02000503050000020004"/>
                <a:ea typeface="Calibri" panose="020F0502020204030204" pitchFamily="34" charset="0"/>
              </a:rPr>
              <a:t>LatAm</a:t>
            </a:r>
            <a:r>
              <a:rPr lang="es-ES" sz="1200" dirty="0">
                <a:latin typeface="EHUSans" panose="02000503050000020004"/>
                <a:ea typeface="Calibri" panose="020F0502020204030204" pitchFamily="34" charset="0"/>
              </a:rPr>
              <a:t> y Europa. Abordar otros?</a:t>
            </a:r>
            <a:endParaRPr lang="es-ES" sz="1200" dirty="0">
              <a:effectLst/>
              <a:latin typeface="EHUSans" panose="02000503050000020004"/>
              <a:ea typeface="Calibri" panose="020F0502020204030204" pitchFamily="34" charset="0"/>
            </a:endParaRPr>
          </a:p>
          <a:p>
            <a:pPr marL="742950"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5.- Infraestructuras resilientes y sostenibles:</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Liderazgo global, pero creciente competencia, y escasa presencia en zonas críticas.</a:t>
            </a:r>
          </a:p>
          <a:p>
            <a:pPr marL="1200150" lvl="1"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Diferenciación: Sostenibilidad (IFIs a la vanguardia) y </a:t>
            </a:r>
            <a:r>
              <a:rPr lang="es-ES" sz="1200" dirty="0" err="1">
                <a:effectLst/>
                <a:latin typeface="EHUSans" panose="02000503050000020004"/>
                <a:ea typeface="Calibri" panose="020F0502020204030204" pitchFamily="34" charset="0"/>
              </a:rPr>
              <a:t>PPPs</a:t>
            </a:r>
            <a:r>
              <a:rPr lang="es-ES" sz="1200" dirty="0">
                <a:effectLst/>
                <a:latin typeface="EHUSans" panose="02000503050000020004"/>
                <a:ea typeface="Calibri" panose="020F0502020204030204" pitchFamily="34" charset="0"/>
              </a:rPr>
              <a:t>.</a:t>
            </a: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6.- </a:t>
            </a:r>
            <a:r>
              <a:rPr lang="es-ES" sz="1200" dirty="0" err="1">
                <a:latin typeface="EHUSans" panose="02000503050000020004"/>
                <a:ea typeface="Calibri" panose="020F0502020204030204" pitchFamily="34" charset="0"/>
              </a:rPr>
              <a:t>Tecnofinanzas</a:t>
            </a:r>
            <a:r>
              <a:rPr lang="es-ES" sz="1200" dirty="0">
                <a:latin typeface="EHUSans" panose="02000503050000020004"/>
                <a:ea typeface="Calibri" panose="020F0502020204030204" pitchFamily="34" charset="0"/>
              </a:rPr>
              <a:t>, o Fintech:</a:t>
            </a:r>
            <a:r>
              <a:rPr lang="es-ES" sz="1200" dirty="0">
                <a:effectLst/>
                <a:latin typeface="EHUSans" panose="02000503050000020004"/>
                <a:ea typeface="Calibri" panose="020F0502020204030204" pitchFamily="34" charset="0"/>
              </a:rPr>
              <a:t> </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Mejor acceso a servicios, nuevos servicios, inclusión financiera…</a:t>
            </a:r>
          </a:p>
          <a:p>
            <a:pPr marL="1200150" lvl="1"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Liderazgo de nuestra</a:t>
            </a:r>
            <a:r>
              <a:rPr lang="es-ES" sz="1200" dirty="0">
                <a:latin typeface="EHUSans" panose="02000503050000020004"/>
                <a:ea typeface="Calibri" panose="020F0502020204030204" pitchFamily="34" charset="0"/>
              </a:rPr>
              <a:t> banca minorista. </a:t>
            </a:r>
          </a:p>
          <a:p>
            <a:pPr marL="1200150" lvl="1"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Alianza con banca convencional. Internacionalización?</a:t>
            </a:r>
          </a:p>
        </p:txBody>
      </p:sp>
      <p:sp>
        <p:nvSpPr>
          <p:cNvPr id="2" name="Rectángulo 1">
            <a:extLst>
              <a:ext uri="{FF2B5EF4-FFF2-40B4-BE49-F238E27FC236}">
                <a16:creationId xmlns:a16="http://schemas.microsoft.com/office/drawing/2014/main" id="{054F14D7-7945-46AB-A1B2-25A977809590}"/>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1529646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14956" y="-31628"/>
            <a:ext cx="14206956" cy="6889628"/>
          </a:xfrm>
          <a:prstGeom prst="rect">
            <a:avLst/>
          </a:prstGeom>
          <a:solidFill>
            <a:srgbClr val="D09D1C"/>
          </a:solidFill>
        </p:spPr>
      </p:pic>
      <p:sp>
        <p:nvSpPr>
          <p:cNvPr id="7" name="Rectángulo 6">
            <a:extLst>
              <a:ext uri="{FF2B5EF4-FFF2-40B4-BE49-F238E27FC236}">
                <a16:creationId xmlns:a16="http://schemas.microsoft.com/office/drawing/2014/main" id="{065DAB70-A7F4-834E-95F0-E30374D0EDE0}"/>
              </a:ext>
            </a:extLst>
          </p:cNvPr>
          <p:cNvSpPr/>
          <p:nvPr/>
        </p:nvSpPr>
        <p:spPr>
          <a:xfrm>
            <a:off x="-47074" y="1321619"/>
            <a:ext cx="12176965" cy="952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397"/>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sp>
        <p:nvSpPr>
          <p:cNvPr id="24" name="object 13">
            <a:extLst>
              <a:ext uri="{FF2B5EF4-FFF2-40B4-BE49-F238E27FC236}">
                <a16:creationId xmlns:a16="http://schemas.microsoft.com/office/drawing/2014/main" id="{155E5177-E136-4E41-907D-6535DD30A667}"/>
              </a:ext>
            </a:extLst>
          </p:cNvPr>
          <p:cNvSpPr txBox="1"/>
          <p:nvPr/>
        </p:nvSpPr>
        <p:spPr>
          <a:xfrm>
            <a:off x="2037011" y="2615262"/>
            <a:ext cx="6606850" cy="436017"/>
          </a:xfrm>
          <a:prstGeom prst="rect">
            <a:avLst/>
          </a:prstGeom>
        </p:spPr>
        <p:txBody>
          <a:bodyPr vert="horz" wrap="square" lIns="0" tIns="0" rIns="0" bIns="0" rtlCol="0">
            <a:spAutoFit/>
          </a:bodyPr>
          <a:lstStyle/>
          <a:p>
            <a:pPr marL="16913">
              <a:lnSpc>
                <a:spcPts val="1665"/>
              </a:lnSpc>
            </a:pPr>
            <a:endParaRPr lang="es-ES" sz="1598" dirty="0">
              <a:latin typeface="EHUSans"/>
              <a:cs typeface="EHUSans"/>
            </a:endParaRPr>
          </a:p>
          <a:p>
            <a:pPr marL="16913">
              <a:lnSpc>
                <a:spcPts val="1665"/>
              </a:lnSpc>
            </a:pPr>
            <a:endParaRPr lang="es-ES" sz="1598" dirty="0">
              <a:latin typeface="EHUSans"/>
              <a:cs typeface="EHUSans"/>
            </a:endParaRPr>
          </a:p>
        </p:txBody>
      </p:sp>
      <p:pic>
        <p:nvPicPr>
          <p:cNvPr id="6" name="Imagen 5" descr="Imagen que contiene negro, foto, luz, alambre&#10;&#10;Descripción generada automáticamente">
            <a:extLst>
              <a:ext uri="{FF2B5EF4-FFF2-40B4-BE49-F238E27FC236}">
                <a16:creationId xmlns:a16="http://schemas.microsoft.com/office/drawing/2014/main" id="{F322C218-89E5-DA46-B0CC-F903E1DD67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003798" y="1797944"/>
            <a:ext cx="3677798" cy="3544592"/>
          </a:xfrm>
          <a:prstGeom prst="rect">
            <a:avLst/>
          </a:prstGeom>
        </p:spPr>
      </p:pic>
      <p:pic>
        <p:nvPicPr>
          <p:cNvPr id="39" name="Imagen 38">
            <a:extLst>
              <a:ext uri="{FF2B5EF4-FFF2-40B4-BE49-F238E27FC236}">
                <a16:creationId xmlns:a16="http://schemas.microsoft.com/office/drawing/2014/main" id="{FA559A58-768B-C74D-A040-79381F3506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sp>
        <p:nvSpPr>
          <p:cNvPr id="44" name="object 4">
            <a:extLst>
              <a:ext uri="{FF2B5EF4-FFF2-40B4-BE49-F238E27FC236}">
                <a16:creationId xmlns:a16="http://schemas.microsoft.com/office/drawing/2014/main" id="{4225BCA7-92DD-0845-92C6-A2A69D6C855D}"/>
              </a:ext>
            </a:extLst>
          </p:cNvPr>
          <p:cNvSpPr txBox="1"/>
          <p:nvPr/>
        </p:nvSpPr>
        <p:spPr>
          <a:xfrm>
            <a:off x="1907045" y="1455166"/>
            <a:ext cx="7064261" cy="655821"/>
          </a:xfrm>
          <a:prstGeom prst="rect">
            <a:avLst/>
          </a:prstGeom>
        </p:spPr>
        <p:txBody>
          <a:bodyPr vert="horz" wrap="square" lIns="0" tIns="0" rIns="0" bIns="0" rtlCol="0">
            <a:spAutoFit/>
          </a:bodyPr>
          <a:lstStyle/>
          <a:p>
            <a:pPr marL="16913" marR="272297"/>
            <a:r>
              <a:rPr lang="es-ES" sz="2131" b="1" spc="27" dirty="0">
                <a:solidFill>
                  <a:srgbClr val="231F20"/>
                </a:solidFill>
                <a:latin typeface="EHUSerif"/>
                <a:cs typeface="EHUSerif"/>
              </a:rPr>
              <a:t>Posibles nuevos sectores de oportunidad</a:t>
            </a:r>
            <a:br>
              <a:rPr lang="es-ES" sz="2131" spc="-20" dirty="0">
                <a:latin typeface="EHUSerif" panose="02000503050000020004" pitchFamily="2" charset="0"/>
                <a:cs typeface="Wigrum-Light"/>
              </a:rPr>
            </a:br>
            <a:r>
              <a:rPr lang="es-ES" sz="2131" spc="-127" dirty="0">
                <a:solidFill>
                  <a:prstClr val="black"/>
                </a:solidFill>
                <a:latin typeface="EHUSerif" panose="02000503050000020004" pitchFamily="2" charset="0"/>
                <a:cs typeface="Wigrum-Light"/>
              </a:rPr>
              <a:t>—</a:t>
            </a:r>
            <a:endParaRPr lang="es-ES" sz="2131" dirty="0">
              <a:latin typeface="EHUSerif" panose="02000503050000020004" pitchFamily="2" charset="0"/>
              <a:cs typeface="Wigrum-Light"/>
            </a:endParaRPr>
          </a:p>
        </p:txBody>
      </p:sp>
      <p:grpSp>
        <p:nvGrpSpPr>
          <p:cNvPr id="48" name="Grupo 47">
            <a:extLst>
              <a:ext uri="{FF2B5EF4-FFF2-40B4-BE49-F238E27FC236}">
                <a16:creationId xmlns:a16="http://schemas.microsoft.com/office/drawing/2014/main" id="{8131EE04-C5D4-C54A-B0F9-2EA194230BEA}"/>
              </a:ext>
            </a:extLst>
          </p:cNvPr>
          <p:cNvGrpSpPr/>
          <p:nvPr/>
        </p:nvGrpSpPr>
        <p:grpSpPr>
          <a:xfrm>
            <a:off x="9780224" y="153243"/>
            <a:ext cx="2133824" cy="1100348"/>
            <a:chOff x="5888160" y="98032"/>
            <a:chExt cx="1602344" cy="826280"/>
          </a:xfrm>
        </p:grpSpPr>
        <p:pic>
          <p:nvPicPr>
            <p:cNvPr id="49" name="Imagen 48" descr="Imagen que contiene dibujo&#10;&#10;Descripción generada automáticamente">
              <a:extLst>
                <a:ext uri="{FF2B5EF4-FFF2-40B4-BE49-F238E27FC236}">
                  <a16:creationId xmlns:a16="http://schemas.microsoft.com/office/drawing/2014/main" id="{B5ADF056-3A51-7D45-92E8-4B58A6D3311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88160" y="98032"/>
              <a:ext cx="857331" cy="826280"/>
            </a:xfrm>
            <a:prstGeom prst="rect">
              <a:avLst/>
            </a:prstGeom>
          </p:spPr>
        </p:pic>
        <p:pic>
          <p:nvPicPr>
            <p:cNvPr id="50" name="Imagen 49" descr="Imagen que contiene señal, alimentos, dibujo&#10;&#10;Descripción generada automáticamente">
              <a:extLst>
                <a:ext uri="{FF2B5EF4-FFF2-40B4-BE49-F238E27FC236}">
                  <a16:creationId xmlns:a16="http://schemas.microsoft.com/office/drawing/2014/main" id="{A9F671F0-FB92-FA4A-A16B-3FB4A01297A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26250" y="428625"/>
              <a:ext cx="664254" cy="400871"/>
            </a:xfrm>
            <a:prstGeom prst="rect">
              <a:avLst/>
            </a:prstGeom>
          </p:spPr>
        </p:pic>
      </p:grpSp>
      <p:sp>
        <p:nvSpPr>
          <p:cNvPr id="3" name="Rectangle 5">
            <a:extLst>
              <a:ext uri="{FF2B5EF4-FFF2-40B4-BE49-F238E27FC236}">
                <a16:creationId xmlns:a16="http://schemas.microsoft.com/office/drawing/2014/main" id="{4ACE84B2-E139-49DB-8493-6073B2EE0B33}"/>
              </a:ext>
            </a:extLst>
          </p:cNvPr>
          <p:cNvSpPr>
            <a:spLocks/>
          </p:cNvSpPr>
          <p:nvPr/>
        </p:nvSpPr>
        <p:spPr bwMode="auto">
          <a:xfrm>
            <a:off x="259106" y="2342296"/>
            <a:ext cx="9782202" cy="412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spcBef>
                <a:spcPct val="20000"/>
              </a:spcBef>
              <a:buBlip>
                <a:blip r:embed="rId10"/>
              </a:buBlip>
              <a:defRPr sz="1600">
                <a:solidFill>
                  <a:schemeClr val="tx1"/>
                </a:solidFill>
                <a:latin typeface="HelveticaNeueLT Std Lt" pitchFamily="34" charset="0"/>
                <a:cs typeface="Arial" panose="020B0604020202020204" pitchFamily="34" charset="0"/>
              </a:defRPr>
            </a:lvl1pPr>
            <a:lvl2pPr marL="37931725" indent="-37474525">
              <a:spcBef>
                <a:spcPct val="20000"/>
              </a:spcBef>
              <a:buBlip>
                <a:blip r:embed="rId10"/>
              </a:buBlip>
              <a:defRPr sz="1400">
                <a:solidFill>
                  <a:schemeClr val="tx1"/>
                </a:solidFill>
                <a:latin typeface="HelveticaNeueLT Std Lt" pitchFamily="34" charset="0"/>
                <a:cs typeface="Arial" panose="020B0604020202020204" pitchFamily="34" charset="0"/>
              </a:defRPr>
            </a:lvl2pPr>
            <a:lvl3pPr marL="1076325" indent="-180975">
              <a:spcBef>
                <a:spcPct val="20000"/>
              </a:spcBef>
              <a:buBlip>
                <a:blip r:embed="rId10"/>
              </a:buBlip>
              <a:defRPr sz="1200">
                <a:solidFill>
                  <a:schemeClr val="tx1"/>
                </a:solidFill>
                <a:latin typeface="HelveticaNeueLT Std Lt" pitchFamily="34" charset="0"/>
                <a:cs typeface="Arial" panose="020B0604020202020204" pitchFamily="34" charset="0"/>
              </a:defRPr>
            </a:lvl3pPr>
            <a:lvl4pPr marL="1438275" indent="-85725">
              <a:spcBef>
                <a:spcPct val="20000"/>
              </a:spcBef>
              <a:buFont typeface="Arial" panose="020B0604020202020204" pitchFamily="34" charset="0"/>
              <a:defRPr b="1">
                <a:solidFill>
                  <a:srgbClr val="D52B1E"/>
                </a:solidFill>
                <a:latin typeface="HelveticaNeueLT Std Lt" pitchFamily="34" charset="0"/>
                <a:cs typeface="Arial" panose="020B0604020202020204" pitchFamily="34" charset="0"/>
              </a:defRPr>
            </a:lvl4pPr>
            <a:lvl5pPr marL="2066925" indent="-276225">
              <a:spcBef>
                <a:spcPct val="20000"/>
              </a:spcBef>
              <a:buFont typeface="Arial" panose="020B0604020202020204" pitchFamily="34" charset="0"/>
              <a:defRPr b="1">
                <a:solidFill>
                  <a:srgbClr val="454E53"/>
                </a:solidFill>
                <a:latin typeface="HelveticaNeueLT Std Lt" pitchFamily="34" charset="0"/>
                <a:cs typeface="Arial" panose="020B0604020202020204" pitchFamily="34" charset="0"/>
              </a:defRPr>
            </a:lvl5pPr>
            <a:lvl6pPr marL="25241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6pPr>
            <a:lvl7pPr marL="29813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7pPr>
            <a:lvl8pPr marL="34385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8pPr>
            <a:lvl9pPr marL="3895725" indent="-276225" eaLnBrk="0" fontAlgn="base" hangingPunct="0">
              <a:spcBef>
                <a:spcPct val="20000"/>
              </a:spcBef>
              <a:spcAft>
                <a:spcPct val="0"/>
              </a:spcAft>
              <a:buFont typeface="Arial" panose="020B0604020202020204" pitchFamily="34" charset="0"/>
              <a:defRPr b="1">
                <a:solidFill>
                  <a:srgbClr val="454E53"/>
                </a:solidFill>
                <a:latin typeface="HelveticaNeueLT Std Lt" pitchFamily="34" charset="0"/>
                <a:cs typeface="Arial" panose="020B0604020202020204" pitchFamily="34" charset="0"/>
              </a:defRPr>
            </a:lvl9pPr>
          </a:lstStyle>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7.- Biotecnología:</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 Se junta todo: demografía, tecnología, clima…</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Diferentes verticales. En España, sobre todo roja y verde.</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Fuerte vocación internacional, fondos especializados…</a:t>
            </a:r>
          </a:p>
          <a:p>
            <a:pPr marL="742950"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8.- Aeronáutica y espacio:</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Hasta COVID, fuerte crecimiento (Asia).</a:t>
            </a:r>
          </a:p>
          <a:p>
            <a:pPr marL="1200150" lvl="1"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Tejido industrial muy completo. Airbus, pero no sólo. Drones.</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Espacio (satélites). Economía del dato, cambio climático…</a:t>
            </a:r>
            <a:endParaRPr lang="es-ES" sz="1200" dirty="0">
              <a:effectLst/>
              <a:latin typeface="EHUSans" panose="02000503050000020004"/>
              <a:ea typeface="Calibri" panose="020F0502020204030204" pitchFamily="34" charset="0"/>
            </a:endParaRPr>
          </a:p>
          <a:p>
            <a:pPr marL="742950" indent="-285750" algn="just">
              <a:lnSpc>
                <a:spcPct val="105000"/>
              </a:lnSpc>
              <a:spcAft>
                <a:spcPts val="1200"/>
              </a:spcAft>
              <a:buFontTx/>
              <a:buChar char="-"/>
            </a:pPr>
            <a:r>
              <a:rPr lang="es-ES" sz="1200" dirty="0">
                <a:latin typeface="EHUSans" panose="02000503050000020004"/>
                <a:ea typeface="Calibri" panose="020F0502020204030204" pitchFamily="34" charset="0"/>
              </a:rPr>
              <a:t>9.- Ciberseguridad:</a:t>
            </a:r>
          </a:p>
          <a:p>
            <a:pPr marL="1200150" lvl="1" indent="-285750" algn="just">
              <a:lnSpc>
                <a:spcPct val="105000"/>
              </a:lnSpc>
              <a:spcAft>
                <a:spcPts val="1200"/>
              </a:spcAft>
              <a:buFontTx/>
              <a:buChar char="-"/>
            </a:pPr>
            <a:r>
              <a:rPr lang="es-ES" sz="1200" dirty="0">
                <a:effectLst/>
                <a:latin typeface="EHUSans" panose="02000503050000020004"/>
                <a:ea typeface="Calibri" panose="020F0502020204030204" pitchFamily="34" charset="0"/>
              </a:rPr>
              <a:t>Digitalización implica nuevas amenazas. Administración, grandes empresas, ok, pero mucho por hacer en </a:t>
            </a:r>
            <a:r>
              <a:rPr lang="es-ES" sz="1200" dirty="0" err="1">
                <a:effectLst/>
                <a:latin typeface="EHUSans" panose="02000503050000020004"/>
                <a:ea typeface="Calibri" panose="020F0502020204030204" pitchFamily="34" charset="0"/>
              </a:rPr>
              <a:t>PYMEs</a:t>
            </a:r>
            <a:r>
              <a:rPr lang="es-ES" sz="1200" dirty="0">
                <a:effectLst/>
                <a:latin typeface="EHUSans" panose="02000503050000020004"/>
                <a:ea typeface="Calibri" panose="020F0502020204030204" pitchFamily="34" charset="0"/>
              </a:rPr>
              <a:t>.</a:t>
            </a:r>
          </a:p>
          <a:p>
            <a:pPr marL="1200150" lvl="1" indent="-285750" algn="just">
              <a:lnSpc>
                <a:spcPct val="105000"/>
              </a:lnSpc>
              <a:spcAft>
                <a:spcPts val="1200"/>
              </a:spcAft>
              <a:buFontTx/>
              <a:buChar char="-"/>
            </a:pPr>
            <a:r>
              <a:rPr lang="es-ES" sz="1200" dirty="0">
                <a:latin typeface="EHUSans" panose="02000503050000020004"/>
                <a:ea typeface="Calibri" panose="020F0502020204030204" pitchFamily="34" charset="0"/>
              </a:rPr>
              <a:t>Microempresas y </a:t>
            </a:r>
            <a:r>
              <a:rPr lang="es-ES" sz="1200" dirty="0" err="1">
                <a:latin typeface="EHUSans" panose="02000503050000020004"/>
                <a:ea typeface="Calibri" panose="020F0502020204030204" pitchFamily="34" charset="0"/>
              </a:rPr>
              <a:t>start</a:t>
            </a:r>
            <a:r>
              <a:rPr lang="es-ES" sz="1200" dirty="0">
                <a:latin typeface="EHUSans" panose="02000503050000020004"/>
                <a:ea typeface="Calibri" panose="020F0502020204030204" pitchFamily="34" charset="0"/>
              </a:rPr>
              <a:t> ups, pero con buen </a:t>
            </a:r>
            <a:r>
              <a:rPr lang="es-ES" sz="1200" dirty="0" err="1">
                <a:latin typeface="EHUSans" panose="02000503050000020004"/>
                <a:ea typeface="Calibri" panose="020F0502020204030204" pitchFamily="34" charset="0"/>
              </a:rPr>
              <a:t>track</a:t>
            </a:r>
            <a:r>
              <a:rPr lang="es-ES" sz="1200" dirty="0">
                <a:latin typeface="EHUSans" panose="02000503050000020004"/>
                <a:ea typeface="Calibri" panose="020F0502020204030204" pitchFamily="34" charset="0"/>
              </a:rPr>
              <a:t> </a:t>
            </a:r>
            <a:r>
              <a:rPr lang="es-ES" sz="1200" dirty="0" err="1">
                <a:latin typeface="EHUSans" panose="02000503050000020004"/>
                <a:ea typeface="Calibri" panose="020F0502020204030204" pitchFamily="34" charset="0"/>
              </a:rPr>
              <a:t>record</a:t>
            </a:r>
            <a:r>
              <a:rPr lang="es-ES" sz="1200" dirty="0">
                <a:latin typeface="EHUSans" panose="02000503050000020004"/>
                <a:ea typeface="Calibri" panose="020F0502020204030204" pitchFamily="34" charset="0"/>
              </a:rPr>
              <a:t> (premios internacionales), y apoyo público (</a:t>
            </a:r>
            <a:r>
              <a:rPr lang="es-ES" sz="1200" dirty="0" err="1">
                <a:latin typeface="EHUSans" panose="02000503050000020004"/>
                <a:ea typeface="Calibri" panose="020F0502020204030204" pitchFamily="34" charset="0"/>
              </a:rPr>
              <a:t>Incibe</a:t>
            </a:r>
            <a:r>
              <a:rPr lang="es-ES" sz="1200" dirty="0">
                <a:latin typeface="EHUSans" panose="02000503050000020004"/>
                <a:ea typeface="Calibri" panose="020F0502020204030204" pitchFamily="34" charset="0"/>
              </a:rPr>
              <a:t>).</a:t>
            </a:r>
            <a:endParaRPr lang="es-ES" sz="1200" dirty="0">
              <a:effectLst/>
              <a:latin typeface="EHUSans" panose="02000503050000020004"/>
              <a:ea typeface="Calibri" panose="020F0502020204030204" pitchFamily="34" charset="0"/>
            </a:endParaRPr>
          </a:p>
        </p:txBody>
      </p:sp>
      <p:sp>
        <p:nvSpPr>
          <p:cNvPr id="2" name="Rectángulo 1">
            <a:extLst>
              <a:ext uri="{FF2B5EF4-FFF2-40B4-BE49-F238E27FC236}">
                <a16:creationId xmlns:a16="http://schemas.microsoft.com/office/drawing/2014/main" id="{23CEAD58-D58B-45DF-89C4-0252008F3E16}"/>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2565045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11" name="Imagen 10">
            <a:extLst>
              <a:ext uri="{FF2B5EF4-FFF2-40B4-BE49-F238E27FC236}">
                <a16:creationId xmlns:a16="http://schemas.microsoft.com/office/drawing/2014/main" id="{C09092C8-43E0-284C-AA7F-F6A304A785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18" y="-31628"/>
            <a:ext cx="12176965" cy="6889628"/>
          </a:xfrm>
          <a:prstGeom prst="rect">
            <a:avLst/>
          </a:prstGeom>
          <a:solidFill>
            <a:srgbClr val="D09D1C"/>
          </a:solidFill>
        </p:spPr>
      </p:pic>
      <p:sp>
        <p:nvSpPr>
          <p:cNvPr id="12" name="CuadroTexto 11">
            <a:extLst>
              <a:ext uri="{FF2B5EF4-FFF2-40B4-BE49-F238E27FC236}">
                <a16:creationId xmlns:a16="http://schemas.microsoft.com/office/drawing/2014/main" id="{21A88E95-B59C-FE40-91C4-F327B6CECDE7}"/>
              </a:ext>
            </a:extLst>
          </p:cNvPr>
          <p:cNvSpPr txBox="1"/>
          <p:nvPr/>
        </p:nvSpPr>
        <p:spPr>
          <a:xfrm>
            <a:off x="10034343" y="4702877"/>
            <a:ext cx="184731" cy="584134"/>
          </a:xfrm>
          <a:prstGeom prst="rect">
            <a:avLst/>
          </a:prstGeom>
          <a:noFill/>
        </p:spPr>
        <p:txBody>
          <a:bodyPr wrap="none" rtlCol="0">
            <a:spAutoFit/>
          </a:bodyPr>
          <a:lstStyle/>
          <a:p>
            <a:endParaRPr lang="es-ES" sz="3196" dirty="0"/>
          </a:p>
        </p:txBody>
      </p:sp>
      <p:pic>
        <p:nvPicPr>
          <p:cNvPr id="21" name="Imagen 20" descr="Imagen que contiene dibujo&#10;&#10;Descripción generada automáticamente">
            <a:extLst>
              <a:ext uri="{FF2B5EF4-FFF2-40B4-BE49-F238E27FC236}">
                <a16:creationId xmlns:a16="http://schemas.microsoft.com/office/drawing/2014/main" id="{87CA57A7-0D7C-1C48-AF67-23EE2C4A02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09297" y="5336452"/>
            <a:ext cx="3225114" cy="1521548"/>
          </a:xfrm>
          <a:prstGeom prst="rect">
            <a:avLst/>
          </a:prstGeom>
        </p:spPr>
      </p:pic>
      <p:sp>
        <p:nvSpPr>
          <p:cNvPr id="31" name="Rectángulo 30">
            <a:extLst>
              <a:ext uri="{FF2B5EF4-FFF2-40B4-BE49-F238E27FC236}">
                <a16:creationId xmlns:a16="http://schemas.microsoft.com/office/drawing/2014/main" id="{A49AB60B-D656-774D-9B5A-D765FC7315ED}"/>
              </a:ext>
            </a:extLst>
          </p:cNvPr>
          <p:cNvSpPr/>
          <p:nvPr/>
        </p:nvSpPr>
        <p:spPr>
          <a:xfrm>
            <a:off x="3762082" y="2546872"/>
            <a:ext cx="4807850" cy="256224"/>
          </a:xfrm>
          <a:prstGeom prst="rect">
            <a:avLst/>
          </a:prstGeom>
        </p:spPr>
        <p:txBody>
          <a:bodyPr wrap="square">
            <a:spAutoFit/>
          </a:bodyPr>
          <a:lstStyle/>
          <a:p>
            <a:r>
              <a:rPr lang="es" sz="1065" b="1" dirty="0">
                <a:latin typeface="EHUSerif" panose="02000503050000020004" pitchFamily="2" charset="0"/>
              </a:rPr>
              <a:t>Ikastaroaren  Babeslea  /  </a:t>
            </a:r>
            <a:r>
              <a:rPr lang="es-ES" sz="1065" dirty="0">
                <a:latin typeface="EHUSerif" panose="02000503050000020004" pitchFamily="2" charset="0"/>
              </a:rPr>
              <a:t>Patrocinador del curso </a:t>
            </a:r>
            <a:r>
              <a:rPr lang="es" sz="1065" dirty="0">
                <a:latin typeface="EHUSerif" panose="02000503050000020004" pitchFamily="2" charset="0"/>
              </a:rPr>
              <a:t>/ </a:t>
            </a:r>
            <a:r>
              <a:rPr lang="es-ES" sz="1065" dirty="0" err="1"/>
              <a:t>Course</a:t>
            </a:r>
            <a:r>
              <a:rPr lang="es-ES" sz="1065" dirty="0"/>
              <a:t> Sponsor</a:t>
            </a:r>
            <a:endParaRPr lang="es-ES" sz="1065" dirty="0">
              <a:latin typeface="EHUSerif Light" panose="02000503050000020004" pitchFamily="2" charset="0"/>
            </a:endParaRPr>
          </a:p>
        </p:txBody>
      </p:sp>
      <p:grpSp>
        <p:nvGrpSpPr>
          <p:cNvPr id="3" name="Grupo 2">
            <a:extLst>
              <a:ext uri="{FF2B5EF4-FFF2-40B4-BE49-F238E27FC236}">
                <a16:creationId xmlns:a16="http://schemas.microsoft.com/office/drawing/2014/main" id="{E236F67B-3D70-E643-A337-9D427329EF5D}"/>
              </a:ext>
            </a:extLst>
          </p:cNvPr>
          <p:cNvGrpSpPr/>
          <p:nvPr/>
        </p:nvGrpSpPr>
        <p:grpSpPr>
          <a:xfrm>
            <a:off x="3805200" y="2998772"/>
            <a:ext cx="4421770" cy="1214968"/>
            <a:chOff x="2851778" y="2251855"/>
            <a:chExt cx="3419569" cy="939594"/>
          </a:xfrm>
        </p:grpSpPr>
        <p:pic>
          <p:nvPicPr>
            <p:cNvPr id="32" name="Imagen 31" descr="Imagen que contiene negro, blanco, reloj&#10;&#10;Descripción generada automáticamente">
              <a:extLst>
                <a:ext uri="{FF2B5EF4-FFF2-40B4-BE49-F238E27FC236}">
                  <a16:creationId xmlns:a16="http://schemas.microsoft.com/office/drawing/2014/main" id="{342D8347-5036-EE40-A52B-20483323537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851778" y="2251855"/>
              <a:ext cx="1557199" cy="939594"/>
            </a:xfrm>
            <a:prstGeom prst="rect">
              <a:avLst/>
            </a:prstGeom>
          </p:spPr>
        </p:pic>
        <p:pic>
          <p:nvPicPr>
            <p:cNvPr id="33" name="Imagen 32" descr="Imagen que contiene estrella&#10;&#10;Descripción generada automáticamente">
              <a:extLst>
                <a:ext uri="{FF2B5EF4-FFF2-40B4-BE49-F238E27FC236}">
                  <a16:creationId xmlns:a16="http://schemas.microsoft.com/office/drawing/2014/main" id="{2EF0482B-E4A6-1E4B-A7FF-ED6D20C1C96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714148" y="2487533"/>
              <a:ext cx="1557199" cy="478212"/>
            </a:xfrm>
            <a:prstGeom prst="rect">
              <a:avLst/>
            </a:prstGeom>
          </p:spPr>
        </p:pic>
      </p:grpSp>
      <p:cxnSp>
        <p:nvCxnSpPr>
          <p:cNvPr id="34" name="Conector recto 33">
            <a:extLst>
              <a:ext uri="{FF2B5EF4-FFF2-40B4-BE49-F238E27FC236}">
                <a16:creationId xmlns:a16="http://schemas.microsoft.com/office/drawing/2014/main" id="{AE19B209-A258-9E46-8AD2-8B03816CB3E6}"/>
              </a:ext>
            </a:extLst>
          </p:cNvPr>
          <p:cNvCxnSpPr>
            <a:cxnSpLocks/>
          </p:cNvCxnSpPr>
          <p:nvPr/>
        </p:nvCxnSpPr>
        <p:spPr>
          <a:xfrm>
            <a:off x="3870924" y="2833776"/>
            <a:ext cx="4233958" cy="0"/>
          </a:xfrm>
          <a:prstGeom prst="line">
            <a:avLst/>
          </a:prstGeom>
        </p:spPr>
        <p:style>
          <a:lnRef idx="1">
            <a:schemeClr val="dk1"/>
          </a:lnRef>
          <a:fillRef idx="0">
            <a:schemeClr val="dk1"/>
          </a:fillRef>
          <a:effectRef idx="0">
            <a:schemeClr val="dk1"/>
          </a:effectRef>
          <a:fontRef idx="minor">
            <a:schemeClr val="tx1"/>
          </a:fontRef>
        </p:style>
      </p:cxnSp>
      <p:pic>
        <p:nvPicPr>
          <p:cNvPr id="35" name="Imagen 34" descr="Imagen que contiene edificio&#10;&#10;Descripción generada automáticamente">
            <a:extLst>
              <a:ext uri="{FF2B5EF4-FFF2-40B4-BE49-F238E27FC236}">
                <a16:creationId xmlns:a16="http://schemas.microsoft.com/office/drawing/2014/main" id="{01118D24-FF31-0447-B71C-C4CD0AADEF9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2931572" y="2087707"/>
            <a:ext cx="2948343" cy="2841557"/>
          </a:xfrm>
          <a:prstGeom prst="rect">
            <a:avLst/>
          </a:prstGeom>
        </p:spPr>
      </p:pic>
      <p:pic>
        <p:nvPicPr>
          <p:cNvPr id="38" name="Imagen 37">
            <a:extLst>
              <a:ext uri="{FF2B5EF4-FFF2-40B4-BE49-F238E27FC236}">
                <a16:creationId xmlns:a16="http://schemas.microsoft.com/office/drawing/2014/main" id="{E0F395A1-3716-B848-A180-D098DC20337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618121" y="342898"/>
            <a:ext cx="2162103" cy="884572"/>
          </a:xfrm>
          <a:prstGeom prst="rect">
            <a:avLst/>
          </a:prstGeom>
        </p:spPr>
      </p:pic>
      <p:grpSp>
        <p:nvGrpSpPr>
          <p:cNvPr id="39" name="Grupo 38">
            <a:extLst>
              <a:ext uri="{FF2B5EF4-FFF2-40B4-BE49-F238E27FC236}">
                <a16:creationId xmlns:a16="http://schemas.microsoft.com/office/drawing/2014/main" id="{F46E87FC-005B-C34E-90BC-B7252D539D03}"/>
              </a:ext>
            </a:extLst>
          </p:cNvPr>
          <p:cNvGrpSpPr/>
          <p:nvPr/>
        </p:nvGrpSpPr>
        <p:grpSpPr>
          <a:xfrm>
            <a:off x="10122145" y="161447"/>
            <a:ext cx="1737767" cy="1100348"/>
            <a:chOff x="7595337" y="121235"/>
            <a:chExt cx="1304934" cy="826280"/>
          </a:xfrm>
        </p:grpSpPr>
        <p:pic>
          <p:nvPicPr>
            <p:cNvPr id="40" name="Imagen 39" descr="Imagen que contiene dibujo&#10;&#10;Descripción generada automáticamente">
              <a:extLst>
                <a:ext uri="{FF2B5EF4-FFF2-40B4-BE49-F238E27FC236}">
                  <a16:creationId xmlns:a16="http://schemas.microsoft.com/office/drawing/2014/main" id="{5084E746-417B-C941-9046-3AA617C26C3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95337" y="121235"/>
              <a:ext cx="857331" cy="826280"/>
            </a:xfrm>
            <a:prstGeom prst="rect">
              <a:avLst/>
            </a:prstGeom>
          </p:spPr>
        </p:pic>
        <p:pic>
          <p:nvPicPr>
            <p:cNvPr id="41" name="Imagen 40" descr="Imagen que contiene señal, alimentos, dibujo&#10;&#10;Descripción generada automáticamente">
              <a:extLst>
                <a:ext uri="{FF2B5EF4-FFF2-40B4-BE49-F238E27FC236}">
                  <a16:creationId xmlns:a16="http://schemas.microsoft.com/office/drawing/2014/main" id="{7A893598-76AB-C14E-8EC7-83AB35A9176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534400" y="606123"/>
              <a:ext cx="365871" cy="220800"/>
            </a:xfrm>
            <a:prstGeom prst="rect">
              <a:avLst/>
            </a:prstGeom>
          </p:spPr>
        </p:pic>
      </p:grpSp>
      <p:grpSp>
        <p:nvGrpSpPr>
          <p:cNvPr id="27" name="Grupo 26">
            <a:extLst>
              <a:ext uri="{FF2B5EF4-FFF2-40B4-BE49-F238E27FC236}">
                <a16:creationId xmlns:a16="http://schemas.microsoft.com/office/drawing/2014/main" id="{5FD0D9CB-74FE-0248-B695-294F79B60D85}"/>
              </a:ext>
            </a:extLst>
          </p:cNvPr>
          <p:cNvGrpSpPr/>
          <p:nvPr/>
        </p:nvGrpSpPr>
        <p:grpSpPr>
          <a:xfrm>
            <a:off x="3501722" y="5052596"/>
            <a:ext cx="4932674" cy="1141579"/>
            <a:chOff x="8050647" y="5850627"/>
            <a:chExt cx="3704073" cy="857241"/>
          </a:xfrm>
        </p:grpSpPr>
        <p:pic>
          <p:nvPicPr>
            <p:cNvPr id="28" name="Imagen 27">
              <a:extLst>
                <a:ext uri="{FF2B5EF4-FFF2-40B4-BE49-F238E27FC236}">
                  <a16:creationId xmlns:a16="http://schemas.microsoft.com/office/drawing/2014/main" id="{F88E576D-C512-364C-81FC-13D80D335C34}"/>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9015997" y="6122640"/>
              <a:ext cx="969738" cy="585228"/>
            </a:xfrm>
            <a:prstGeom prst="rect">
              <a:avLst/>
            </a:prstGeom>
          </p:spPr>
        </p:pic>
        <p:sp>
          <p:nvSpPr>
            <p:cNvPr id="29" name="Rectángulo 28">
              <a:extLst>
                <a:ext uri="{FF2B5EF4-FFF2-40B4-BE49-F238E27FC236}">
                  <a16:creationId xmlns:a16="http://schemas.microsoft.com/office/drawing/2014/main" id="{F613D98A-3DA6-C547-8D90-4808725C2F6D}"/>
                </a:ext>
              </a:extLst>
            </p:cNvPr>
            <p:cNvSpPr/>
            <p:nvPr/>
          </p:nvSpPr>
          <p:spPr>
            <a:xfrm>
              <a:off x="8050647" y="5850627"/>
              <a:ext cx="3162456" cy="192405"/>
            </a:xfrm>
            <a:prstGeom prst="rect">
              <a:avLst/>
            </a:prstGeom>
          </p:spPr>
          <p:txBody>
            <a:bodyPr wrap="none">
              <a:spAutoFit/>
            </a:bodyPr>
            <a:lstStyle/>
            <a:p>
              <a:r>
                <a:rPr lang="es" sz="1065" b="1" dirty="0">
                  <a:latin typeface="EHUSerif" panose="02000503050000020004" pitchFamily="2" charset="0"/>
                </a:rPr>
                <a:t>Antolakuntza Batzordea  /  </a:t>
              </a:r>
              <a:r>
                <a:rPr lang="es" sz="1065" dirty="0">
                  <a:latin typeface="EHUSerif" panose="02000503050000020004" pitchFamily="2" charset="0"/>
                </a:rPr>
                <a:t>Comit</a:t>
              </a:r>
              <a:r>
                <a:rPr lang="es-ES" sz="1065" dirty="0">
                  <a:latin typeface="EHUSerif" panose="02000503050000020004" pitchFamily="2" charset="0"/>
                </a:rPr>
                <a:t>é</a:t>
              </a:r>
              <a:r>
                <a:rPr lang="es" sz="1065" dirty="0">
                  <a:latin typeface="EHUSerif" panose="02000503050000020004" pitchFamily="2" charset="0"/>
                </a:rPr>
                <a:t> Organizador / </a:t>
              </a:r>
              <a:r>
                <a:rPr lang="es" sz="1065" dirty="0">
                  <a:latin typeface="EHUSerif Light" panose="02000503050000020004" pitchFamily="2" charset="0"/>
                </a:rPr>
                <a:t>Organising Committee</a:t>
              </a:r>
              <a:endParaRPr lang="es-ES" sz="1065" dirty="0">
                <a:latin typeface="EHUSerif Light" panose="02000503050000020004" pitchFamily="2" charset="0"/>
              </a:endParaRPr>
            </a:p>
          </p:txBody>
        </p:sp>
        <p:pic>
          <p:nvPicPr>
            <p:cNvPr id="36" name="Imagen 35" descr="Imagen que contiene negro, blanco, reloj&#10;&#10;Descripción generada automáticamente">
              <a:extLst>
                <a:ext uri="{FF2B5EF4-FFF2-40B4-BE49-F238E27FC236}">
                  <a16:creationId xmlns:a16="http://schemas.microsoft.com/office/drawing/2014/main" id="{AA6E7317-7130-DD48-9CD3-A5E088633ABA}"/>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915065" y="6114759"/>
              <a:ext cx="982964" cy="593108"/>
            </a:xfrm>
            <a:prstGeom prst="rect">
              <a:avLst/>
            </a:prstGeom>
          </p:spPr>
        </p:pic>
        <p:pic>
          <p:nvPicPr>
            <p:cNvPr id="42" name="Imagen 41">
              <a:extLst>
                <a:ext uri="{FF2B5EF4-FFF2-40B4-BE49-F238E27FC236}">
                  <a16:creationId xmlns:a16="http://schemas.microsoft.com/office/drawing/2014/main" id="{76230CF1-EF0A-3144-89DF-9405953DA21A}"/>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11052236" y="6179822"/>
              <a:ext cx="702484" cy="423870"/>
            </a:xfrm>
            <a:prstGeom prst="rect">
              <a:avLst/>
            </a:prstGeom>
          </p:spPr>
        </p:pic>
        <p:pic>
          <p:nvPicPr>
            <p:cNvPr id="43" name="Imagen 42" descr="Imagen que contiene dibujo&#10;&#10;Descripción generada automáticamente">
              <a:extLst>
                <a:ext uri="{FF2B5EF4-FFF2-40B4-BE49-F238E27FC236}">
                  <a16:creationId xmlns:a16="http://schemas.microsoft.com/office/drawing/2014/main" id="{92866B58-EF5E-AC47-A66D-184DF9DED48B}"/>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101458" y="6150086"/>
              <a:ext cx="969738" cy="457931"/>
            </a:xfrm>
            <a:prstGeom prst="rect">
              <a:avLst/>
            </a:prstGeom>
          </p:spPr>
        </p:pic>
        <p:cxnSp>
          <p:nvCxnSpPr>
            <p:cNvPr id="44" name="Conector recto 43">
              <a:extLst>
                <a:ext uri="{FF2B5EF4-FFF2-40B4-BE49-F238E27FC236}">
                  <a16:creationId xmlns:a16="http://schemas.microsoft.com/office/drawing/2014/main" id="{CF2C18F4-0653-AA4C-A72D-6756A686CF98}"/>
                </a:ext>
              </a:extLst>
            </p:cNvPr>
            <p:cNvCxnSpPr>
              <a:cxnSpLocks/>
            </p:cNvCxnSpPr>
            <p:nvPr/>
          </p:nvCxnSpPr>
          <p:spPr>
            <a:xfrm>
              <a:off x="8110911" y="6066071"/>
              <a:ext cx="3643809" cy="0"/>
            </a:xfrm>
            <a:prstGeom prst="line">
              <a:avLst/>
            </a:prstGeom>
          </p:spPr>
          <p:style>
            <a:lnRef idx="1">
              <a:schemeClr val="dk1"/>
            </a:lnRef>
            <a:fillRef idx="0">
              <a:schemeClr val="dk1"/>
            </a:fillRef>
            <a:effectRef idx="0">
              <a:schemeClr val="dk1"/>
            </a:effectRef>
            <a:fontRef idx="minor">
              <a:schemeClr val="tx1"/>
            </a:fontRef>
          </p:style>
        </p:cxnSp>
      </p:grpSp>
      <p:sp>
        <p:nvSpPr>
          <p:cNvPr id="2" name="Rectángulo 1">
            <a:extLst>
              <a:ext uri="{FF2B5EF4-FFF2-40B4-BE49-F238E27FC236}">
                <a16:creationId xmlns:a16="http://schemas.microsoft.com/office/drawing/2014/main" id="{354C0E2A-5497-4C7D-A9D1-8957A23526A6}"/>
              </a:ext>
            </a:extLst>
          </p:cNvPr>
          <p:cNvSpPr/>
          <p:nvPr/>
        </p:nvSpPr>
        <p:spPr>
          <a:xfrm>
            <a:off x="928156" y="294958"/>
            <a:ext cx="3453606" cy="617733"/>
          </a:xfrm>
          <a:prstGeom prst="rect">
            <a:avLst/>
          </a:prstGeom>
        </p:spPr>
        <p:txBody>
          <a:bodyPr wrap="square">
            <a:spAutoFit/>
          </a:bodyPr>
          <a:lstStyle/>
          <a:p>
            <a:pPr>
              <a:lnSpc>
                <a:spcPct val="150000"/>
              </a:lnSpc>
              <a:buNone/>
            </a:pPr>
            <a:r>
              <a:rPr lang="es-ES" sz="1200" dirty="0">
                <a:solidFill>
                  <a:schemeClr val="tx1">
                    <a:lumMod val="50000"/>
                    <a:lumOff val="50000"/>
                  </a:schemeClr>
                </a:solidFill>
                <a:effectLst/>
                <a:latin typeface="EHUSerif" panose="02000503050000020004"/>
                <a:ea typeface="Calibri" panose="020F0502020204030204" pitchFamily="34" charset="0"/>
              </a:rPr>
              <a:t>Evolución, situación actual y perspectivas del comercio internacional para las empresas españolas</a:t>
            </a:r>
            <a:endParaRPr lang="es-ES" altLang="es-ES" sz="1200" dirty="0">
              <a:solidFill>
                <a:schemeClr val="tx1">
                  <a:lumMod val="50000"/>
                  <a:lumOff val="50000"/>
                </a:schemeClr>
              </a:solidFill>
              <a:latin typeface="EHUSerif" panose="02000503050000020004"/>
            </a:endParaRPr>
          </a:p>
        </p:txBody>
      </p:sp>
    </p:spTree>
    <p:extLst>
      <p:ext uri="{BB962C8B-B14F-4D97-AF65-F5344CB8AC3E}">
        <p14:creationId xmlns:p14="http://schemas.microsoft.com/office/powerpoint/2010/main" val="801345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6C18C0AE4883442AFF2B0EBD23B016F" ma:contentTypeVersion="11" ma:contentTypeDescription="Crear nuevo documento." ma:contentTypeScope="" ma:versionID="96480589786e79b2a1c343afccbfdc1f">
  <xsd:schema xmlns:xsd="http://www.w3.org/2001/XMLSchema" xmlns:xs="http://www.w3.org/2001/XMLSchema" xmlns:p="http://schemas.microsoft.com/office/2006/metadata/properties" xmlns:ns2="100d237f-dbdb-4b06-af8e-32070bcf998c" xmlns:ns3="a0eed0c6-a2f9-4b40-929b-2662350a63c6" targetNamespace="http://schemas.microsoft.com/office/2006/metadata/properties" ma:root="true" ma:fieldsID="d85ab6e32efb15b7a41041aa699f6d17" ns2:_="" ns3:_="">
    <xsd:import namespace="100d237f-dbdb-4b06-af8e-32070bcf998c"/>
    <xsd:import namespace="a0eed0c6-a2f9-4b40-929b-2662350a63c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0d237f-dbdb-4b06-af8e-32070bcf9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eed0c6-a2f9-4b40-929b-2662350a63c6"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027EB7F-6925-463E-A08A-3C49BD9FA5A4}"/>
</file>

<file path=customXml/itemProps2.xml><?xml version="1.0" encoding="utf-8"?>
<ds:datastoreItem xmlns:ds="http://schemas.openxmlformats.org/officeDocument/2006/customXml" ds:itemID="{30A5F78F-921F-45AC-B704-51735B194ACE}"/>
</file>

<file path=customXml/itemProps3.xml><?xml version="1.0" encoding="utf-8"?>
<ds:datastoreItem xmlns:ds="http://schemas.openxmlformats.org/officeDocument/2006/customXml" ds:itemID="{1E7E123B-FF8B-4CD2-9AE0-6DFDFB249148}"/>
</file>

<file path=docProps/app.xml><?xml version="1.0" encoding="utf-8"?>
<Properties xmlns="http://schemas.openxmlformats.org/officeDocument/2006/extended-properties" xmlns:vt="http://schemas.openxmlformats.org/officeDocument/2006/docPropsVTypes">
  <TotalTime>1174</TotalTime>
  <Words>3728</Words>
  <Application>Microsoft Office PowerPoint</Application>
  <PresentationFormat>Panorámica</PresentationFormat>
  <Paragraphs>504</Paragraphs>
  <Slides>43</Slides>
  <Notes>43</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43</vt:i4>
      </vt:variant>
    </vt:vector>
  </HeadingPairs>
  <TitlesOfParts>
    <vt:vector size="56" baseType="lpstr">
      <vt:lpstr>Arial</vt:lpstr>
      <vt:lpstr>Calibri</vt:lpstr>
      <vt:lpstr>Calibri Light</vt:lpstr>
      <vt:lpstr>Century Gothic</vt:lpstr>
      <vt:lpstr>EHUSans</vt:lpstr>
      <vt:lpstr>EHUSerif</vt:lpstr>
      <vt:lpstr>EHUSerif Light</vt:lpstr>
      <vt:lpstr>EHUSerif-Light</vt:lpstr>
      <vt:lpstr>HelveticaNeue LT 45 Light</vt:lpstr>
      <vt:lpstr>HelveticaNeueLT Pro 45 Lt</vt:lpstr>
      <vt:lpstr>HelveticaNeueLT Std Lt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Serra Guevara, Francisco Javier</dc:creator>
  <cp:lastModifiedBy>Serra Guevara, Francisco Javier</cp:lastModifiedBy>
  <cp:revision>143</cp:revision>
  <dcterms:created xsi:type="dcterms:W3CDTF">2020-09-08T11:12:58Z</dcterms:created>
  <dcterms:modified xsi:type="dcterms:W3CDTF">2020-10-10T11:20:45Z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0x010100D6C18C0AE4883442AFF2B0EBD23B016F</vt:lpwstr>
  </property>
</Properties>
</file>