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sldIdLst>
    <p:sldId id="256" r:id="rId2"/>
    <p:sldId id="302" r:id="rId3"/>
    <p:sldId id="279" r:id="rId4"/>
    <p:sldId id="280" r:id="rId5"/>
    <p:sldId id="307" r:id="rId6"/>
    <p:sldId id="306" r:id="rId7"/>
    <p:sldId id="284" r:id="rId8"/>
    <p:sldId id="292" r:id="rId9"/>
    <p:sldId id="303" r:id="rId10"/>
    <p:sldId id="305" r:id="rId11"/>
    <p:sldId id="285" r:id="rId12"/>
    <p:sldId id="304" r:id="rId13"/>
    <p:sldId id="286" r:id="rId14"/>
    <p:sldId id="287" r:id="rId15"/>
    <p:sldId id="288" r:id="rId16"/>
    <p:sldId id="298" r:id="rId17"/>
    <p:sldId id="297" r:id="rId18"/>
    <p:sldId id="309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9F2"/>
    <a:srgbClr val="203864"/>
    <a:srgbClr val="E8EFFA"/>
    <a:srgbClr val="FFFFFF"/>
    <a:srgbClr val="FF8B8B"/>
    <a:srgbClr val="EEB500"/>
    <a:srgbClr val="F5F7FA"/>
    <a:srgbClr val="EDF1F7"/>
    <a:srgbClr val="8FAADC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79" autoAdjust="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RONOS\PRODUCCION\ECE\Comercio%20exterior\CURSO%20DE%20VERANO%20(2020)\TOTALES%20%20Exp-Imp%20(1990-2018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Comercio Exterior</a:t>
            </a:r>
            <a:r>
              <a:rPr lang="es-ES" baseline="0" dirty="0"/>
              <a:t> de la C.A. de Euskadi</a:t>
            </a:r>
            <a:endParaRPr lang="es-ES" dirty="0"/>
          </a:p>
        </c:rich>
      </c:tx>
      <c:layout>
        <c:manualLayout>
          <c:xMode val="edge"/>
          <c:yMode val="edge"/>
          <c:x val="0.36331933508311459"/>
          <c:y val="0.900452719609525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805729621026362"/>
          <c:y val="0.13960780520674154"/>
          <c:w val="0.80568132108486434"/>
          <c:h val="0.58854562121069864"/>
        </c:manualLayout>
      </c:layout>
      <c:lineChart>
        <c:grouping val="standard"/>
        <c:varyColors val="0"/>
        <c:ser>
          <c:idx val="0"/>
          <c:order val="0"/>
          <c:tx>
            <c:strRef>
              <c:f>'ar041'!$B$3:$B$4</c:f>
              <c:strCache>
                <c:ptCount val="2"/>
                <c:pt idx="0">
                  <c:v>Miles de euros</c:v>
                </c:pt>
                <c:pt idx="1">
                  <c:v>Exportaciones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'ar041'!$A$5:$A$33</c:f>
              <c:strCach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'ar041'!$B$5:$B$33</c:f>
              <c:numCache>
                <c:formatCode>#,##0</c:formatCode>
                <c:ptCount val="29"/>
                <c:pt idx="0">
                  <c:v>3682668</c:v>
                </c:pt>
                <c:pt idx="1">
                  <c:v>3926121</c:v>
                </c:pt>
                <c:pt idx="2">
                  <c:v>3956393</c:v>
                </c:pt>
                <c:pt idx="3">
                  <c:v>4320427</c:v>
                </c:pt>
                <c:pt idx="4">
                  <c:v>5628979</c:v>
                </c:pt>
                <c:pt idx="5">
                  <c:v>6272561</c:v>
                </c:pt>
                <c:pt idx="6">
                  <c:v>7151479</c:v>
                </c:pt>
                <c:pt idx="7">
                  <c:v>9421060</c:v>
                </c:pt>
                <c:pt idx="8">
                  <c:v>9888675</c:v>
                </c:pt>
                <c:pt idx="9">
                  <c:v>10089655</c:v>
                </c:pt>
                <c:pt idx="10">
                  <c:v>11870926</c:v>
                </c:pt>
                <c:pt idx="11">
                  <c:v>11603061</c:v>
                </c:pt>
                <c:pt idx="12">
                  <c:v>11637496</c:v>
                </c:pt>
                <c:pt idx="13">
                  <c:v>11786773</c:v>
                </c:pt>
                <c:pt idx="14">
                  <c:v>13508823</c:v>
                </c:pt>
                <c:pt idx="15">
                  <c:v>14296683</c:v>
                </c:pt>
                <c:pt idx="16">
                  <c:v>16647384</c:v>
                </c:pt>
                <c:pt idx="17">
                  <c:v>19072733</c:v>
                </c:pt>
                <c:pt idx="18">
                  <c:v>20279427</c:v>
                </c:pt>
                <c:pt idx="19">
                  <c:v>14945392</c:v>
                </c:pt>
                <c:pt idx="20">
                  <c:v>17875509</c:v>
                </c:pt>
                <c:pt idx="21">
                  <c:v>20488214</c:v>
                </c:pt>
                <c:pt idx="22">
                  <c:v>20971197</c:v>
                </c:pt>
                <c:pt idx="23">
                  <c:v>20631891</c:v>
                </c:pt>
                <c:pt idx="24">
                  <c:v>22512626</c:v>
                </c:pt>
                <c:pt idx="25">
                  <c:v>21867751</c:v>
                </c:pt>
                <c:pt idx="26">
                  <c:v>21615926</c:v>
                </c:pt>
                <c:pt idx="27">
                  <c:v>24109924</c:v>
                </c:pt>
                <c:pt idx="28">
                  <c:v>25788256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5-46FC-8331-62E28E9417B6}"/>
            </c:ext>
          </c:extLst>
        </c:ser>
        <c:ser>
          <c:idx val="1"/>
          <c:order val="1"/>
          <c:tx>
            <c:strRef>
              <c:f>'ar041'!$C$3:$C$4</c:f>
              <c:strCache>
                <c:ptCount val="2"/>
                <c:pt idx="0">
                  <c:v>Miles de euros</c:v>
                </c:pt>
                <c:pt idx="1">
                  <c:v>Importaciones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'ar041'!$A$5:$A$33</c:f>
              <c:strCach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'ar041'!$C$5:$C$33</c:f>
              <c:numCache>
                <c:formatCode>#,##0</c:formatCode>
                <c:ptCount val="29"/>
                <c:pt idx="0">
                  <c:v>3969451</c:v>
                </c:pt>
                <c:pt idx="1">
                  <c:v>3941930</c:v>
                </c:pt>
                <c:pt idx="2">
                  <c:v>4170158</c:v>
                </c:pt>
                <c:pt idx="3">
                  <c:v>4249092</c:v>
                </c:pt>
                <c:pt idx="4">
                  <c:v>4918388</c:v>
                </c:pt>
                <c:pt idx="5">
                  <c:v>5775624</c:v>
                </c:pt>
                <c:pt idx="6">
                  <c:v>5813017</c:v>
                </c:pt>
                <c:pt idx="7">
                  <c:v>6416032</c:v>
                </c:pt>
                <c:pt idx="8">
                  <c:v>6937406</c:v>
                </c:pt>
                <c:pt idx="9">
                  <c:v>7532613</c:v>
                </c:pt>
                <c:pt idx="10">
                  <c:v>10323975</c:v>
                </c:pt>
                <c:pt idx="11">
                  <c:v>10017209</c:v>
                </c:pt>
                <c:pt idx="12">
                  <c:v>10171079</c:v>
                </c:pt>
                <c:pt idx="13">
                  <c:v>10494702</c:v>
                </c:pt>
                <c:pt idx="14">
                  <c:v>12573203</c:v>
                </c:pt>
                <c:pt idx="15">
                  <c:v>14536671</c:v>
                </c:pt>
                <c:pt idx="16">
                  <c:v>17478105</c:v>
                </c:pt>
                <c:pt idx="17">
                  <c:v>18902660</c:v>
                </c:pt>
                <c:pt idx="18">
                  <c:v>20118006</c:v>
                </c:pt>
                <c:pt idx="19">
                  <c:v>12294455</c:v>
                </c:pt>
                <c:pt idx="20">
                  <c:v>15430506</c:v>
                </c:pt>
                <c:pt idx="21">
                  <c:v>17309724</c:v>
                </c:pt>
                <c:pt idx="22">
                  <c:v>15824618</c:v>
                </c:pt>
                <c:pt idx="23">
                  <c:v>15961604</c:v>
                </c:pt>
                <c:pt idx="24">
                  <c:v>17135565</c:v>
                </c:pt>
                <c:pt idx="25">
                  <c:v>16835621</c:v>
                </c:pt>
                <c:pt idx="26">
                  <c:v>15604110</c:v>
                </c:pt>
                <c:pt idx="27">
                  <c:v>18707860</c:v>
                </c:pt>
                <c:pt idx="28">
                  <c:v>20485134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C5-46FC-8331-62E28E941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5101056"/>
        <c:axId val="1055097728"/>
      </c:lineChart>
      <c:catAx>
        <c:axId val="105510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5097728"/>
        <c:crosses val="autoZero"/>
        <c:auto val="1"/>
        <c:lblAlgn val="ctr"/>
        <c:lblOffset val="100"/>
        <c:noMultiLvlLbl val="0"/>
      </c:catAx>
      <c:valAx>
        <c:axId val="105509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5101056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accent1">
            <a:lumMod val="5000"/>
            <a:lumOff val="95000"/>
          </a:schemeClr>
        </a:gs>
        <a:gs pos="35000">
          <a:srgbClr val="E8EFFA"/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cmpd="tri"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0A14D-2969-4924-ACEB-6CE61B4EE98C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A4124-E56A-48D0-9AC0-C3259BC1D02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255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0476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412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1618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4859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4027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A4124-E56A-48D0-9AC0-C3259BC1D02B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8228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7" y="6257110"/>
            <a:ext cx="161925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05" y="6058672"/>
            <a:ext cx="720725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559A58-768B-C74D-A040-79381F3506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973" y="204069"/>
            <a:ext cx="1623579" cy="664248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84E15B61-6E3A-9D4A-974A-56CC30F818FC}"/>
              </a:ext>
            </a:extLst>
          </p:cNvPr>
          <p:cNvGrpSpPr/>
          <p:nvPr userDrawn="1"/>
        </p:nvGrpSpPr>
        <p:grpSpPr>
          <a:xfrm>
            <a:off x="10533456" y="123053"/>
            <a:ext cx="1304934" cy="826280"/>
            <a:chOff x="7595337" y="121235"/>
            <a:chExt cx="1304934" cy="826280"/>
          </a:xfrm>
        </p:grpSpPr>
        <p:pic>
          <p:nvPicPr>
            <p:cNvPr id="11" name="Imagen 10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2E9504F1-D3FF-BA49-871F-66DDDA473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5337" y="121235"/>
              <a:ext cx="857331" cy="826280"/>
            </a:xfrm>
            <a:prstGeom prst="rect">
              <a:avLst/>
            </a:prstGeom>
          </p:spPr>
        </p:pic>
        <p:pic>
          <p:nvPicPr>
            <p:cNvPr id="12" name="Imagen 11" descr="Imagen que contiene señal, alimentos, dibujo&#10;&#10;Descripción generada automáticamente">
              <a:extLst>
                <a:ext uri="{FF2B5EF4-FFF2-40B4-BE49-F238E27FC236}">
                  <a16:creationId xmlns:a16="http://schemas.microsoft.com/office/drawing/2014/main" id="{5C5B4799-BEF7-104D-9FD6-932A03791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4400" y="606123"/>
              <a:ext cx="365871" cy="22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1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920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437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4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05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559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740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260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193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016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C42FB-A383-4D1D-9697-EA29326BEF78}" type="datetimeFigureOut">
              <a:rPr lang="es-ES" smtClean="0"/>
              <a:t>19/10/2020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873F1-EFAD-49AE-B5F5-78594A46A58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6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8"/>
            <a:ext cx="1836737" cy="595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96138" y="2280593"/>
            <a:ext cx="6553398" cy="9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2000"/>
              </a:spcBef>
            </a:pPr>
            <a:r>
              <a:rPr lang="es-ES" altLang="eu-ES" sz="2800" dirty="0">
                <a:solidFill>
                  <a:srgbClr val="0C3C76"/>
                </a:solidFill>
                <a:latin typeface="Arial Black" panose="020B0A04020102020204" pitchFamily="34" charset="0"/>
              </a:rPr>
              <a:t>El </a:t>
            </a:r>
            <a:r>
              <a:rPr lang="es-ES" altLang="eu-ES" sz="2800" dirty="0">
                <a:solidFill>
                  <a:srgbClr val="203864"/>
                </a:solidFill>
                <a:latin typeface="Arial Black" panose="020B0A04020102020204" pitchFamily="34" charset="0"/>
              </a:rPr>
              <a:t>Comercio</a:t>
            </a:r>
            <a:r>
              <a:rPr lang="es-ES" altLang="eu-ES" sz="2800" dirty="0">
                <a:solidFill>
                  <a:srgbClr val="0C3C76"/>
                </a:solidFill>
                <a:latin typeface="Arial Black" panose="020B0A04020102020204" pitchFamily="34" charset="0"/>
              </a:rPr>
              <a:t> Exterior de bienes en  la C.A. de Euskadi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538750" y="4006415"/>
            <a:ext cx="2982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rgbClr val="0C3C76"/>
                </a:solidFill>
                <a:latin typeface="Arial Black" panose="020B0A04020102020204" pitchFamily="34" charset="0"/>
              </a:rPr>
              <a:t>Luis Carlos Jorge Alonso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178669" y="5145578"/>
            <a:ext cx="6453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>
                <a:solidFill>
                  <a:srgbClr val="0C3C76"/>
                </a:solidFill>
                <a:latin typeface="Arial Black" panose="020B0A04020102020204" pitchFamily="34" charset="0"/>
              </a:rPr>
              <a:t>Curso de verano UPV/EHU. 19 y 20 de octubre de 2020</a:t>
            </a:r>
          </a:p>
        </p:txBody>
      </p:sp>
    </p:spTree>
    <p:extLst>
      <p:ext uri="{BB962C8B-B14F-4D97-AF65-F5344CB8AC3E}">
        <p14:creationId xmlns:p14="http://schemas.microsoft.com/office/powerpoint/2010/main" val="381648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3E2FCFB-6B1A-41FC-9CC8-656418C780AD}"/>
              </a:ext>
            </a:extLst>
          </p:cNvPr>
          <p:cNvSpPr txBox="1"/>
          <p:nvPr/>
        </p:nvSpPr>
        <p:spPr>
          <a:xfrm>
            <a:off x="841289" y="1847779"/>
            <a:ext cx="5596581" cy="34932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metodológico y objeto de análisis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</a:t>
            </a:r>
          </a:p>
          <a:p>
            <a:pPr marL="971550" lvl="1" indent="-514350">
              <a:buFont typeface="+mj-lt"/>
              <a:buAutoNum type="alphaUcPeriod"/>
            </a:pPr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productos comercializados por la C.A.E.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</a:t>
            </a:r>
          </a:p>
          <a:p>
            <a:pPr lvl="1"/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países origen/destino del comercio exterior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</a:t>
            </a:r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3A5D98BC-289E-44EB-9703-328D09560182}"/>
              </a:ext>
            </a:extLst>
          </p:cNvPr>
          <p:cNvSpPr txBox="1">
            <a:spLocks/>
          </p:cNvSpPr>
          <p:nvPr/>
        </p:nvSpPr>
        <p:spPr>
          <a:xfrm>
            <a:off x="6820930" y="1619637"/>
            <a:ext cx="4828375" cy="43638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5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 de transporte utilizado en las transacciones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comercio exterior respecto a otras C.C. Autónomas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 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Comercial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per cápita del C.E.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sz="17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5B2B950-5016-4C79-85CF-4DBFD675959A}"/>
              </a:ext>
            </a:extLst>
          </p:cNvPr>
          <p:cNvSpPr txBox="1"/>
          <p:nvPr/>
        </p:nvSpPr>
        <p:spPr>
          <a:xfrm>
            <a:off x="3046971" y="897001"/>
            <a:ext cx="6098058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ES_tradnl" altLang="eu-ES" sz="1800" b="1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INDICE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E15B742-A7CB-4AC2-8874-BA57365A7CD1}"/>
              </a:ext>
            </a:extLst>
          </p:cNvPr>
          <p:cNvSpPr txBox="1"/>
          <p:nvPr/>
        </p:nvSpPr>
        <p:spPr>
          <a:xfrm>
            <a:off x="3046971" y="543697"/>
            <a:ext cx="6480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altLang="eu-ES" sz="1800" b="1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INIIIIIIIIIIIII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A3F99CF-F34D-4268-AFB1-B03C70D06AE5}"/>
              </a:ext>
            </a:extLst>
          </p:cNvPr>
          <p:cNvSpPr txBox="1"/>
          <p:nvPr/>
        </p:nvSpPr>
        <p:spPr>
          <a:xfrm>
            <a:off x="841289" y="543697"/>
            <a:ext cx="1080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203864"/>
                </a:solidFill>
                <a:latin typeface="Arial Black" panose="020B0A04020102020204" pitchFamily="34" charset="0"/>
              </a:rPr>
              <a:t>INDICE</a:t>
            </a:r>
            <a:r>
              <a:rPr lang="es-E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801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83059" y="1151453"/>
            <a:ext cx="1133114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sng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Marco metodológico y objeto de análisis</a:t>
            </a:r>
          </a:p>
          <a:p>
            <a:endParaRPr lang="es-ES" sz="14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 de Exportaciones/Importaciones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Intercambios de bienes tangibles ( no se incluyen los “servicios” 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Intercambios entre países soberanos ( no incluyen los intercambios comerciales con el resto de España 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Distinción de EUROSTAT entre intercambios: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 de la Unión Europea ( “Expediciones” o “Introducciones” )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terceros países ( “Exportaciones” o “Importaciones” )</a:t>
            </a:r>
          </a:p>
          <a:p>
            <a:endParaRPr lang="es-ES" sz="1700" b="1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Fuentes principales de información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Único Administrativo (D.U.A)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recogida de datos estadísticos de intercambios de bienes de la Unión Europea (INTRASTAT)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Centralización de los datos en el “Departamento de Aduanas e Impuestos Especiales de la Agencia Estatal de Administración Tributaria” (AEAT), Ministerio de Hacienda (Gobierno de España)</a:t>
            </a:r>
          </a:p>
          <a:p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Objeto de estudio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Mercancías y bienes de intercambio entre los territorios estadísticos nacionales sometidas al régimen del IVA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territorios estadísticos coinciden con los territorios aduaneros</a:t>
            </a:r>
          </a:p>
          <a:p>
            <a:endParaRPr lang="es-ES" sz="1400" dirty="0">
              <a:solidFill>
                <a:srgbClr val="203864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0A682F-558B-42A9-8D77-AE5E85A117A1}"/>
              </a:ext>
            </a:extLst>
          </p:cNvPr>
          <p:cNvSpPr txBox="1"/>
          <p:nvPr/>
        </p:nvSpPr>
        <p:spPr>
          <a:xfrm>
            <a:off x="477795" y="294528"/>
            <a:ext cx="9308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203864"/>
                </a:solidFill>
                <a:latin typeface="Arial Black" panose="020B0A04020102020204" pitchFamily="34" charset="0"/>
              </a:rPr>
              <a:t>Operación Estadística de Comercio Exterior del EUSTAT</a:t>
            </a:r>
          </a:p>
          <a:p>
            <a:endParaRPr lang="es-ES" b="1" dirty="0">
              <a:solidFill>
                <a:srgbClr val="203864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1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5480" y="1036037"/>
            <a:ext cx="10499851" cy="47859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de recogida de la información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vía telemática, mediante el formulario electrónico de la web de la agencia tributaria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Impreso oficial, cumplimentado a maquina y no a mano</a:t>
            </a:r>
          </a:p>
          <a:p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Sujetos informantes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  físicas o jurídicas sujetas al Impuesto del Valor Añadido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Mercancías que superen el “Umbral de Valor Estadístico” anual (400.000 euros)</a:t>
            </a:r>
          </a:p>
          <a:p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Codificación de las mercancías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“Nomenclatura Combinada” (NC) Nomenclatura arancelaria y estadística del comercio exterior de la Unión Europea utilizada en las diversas políticas relativas a la importación o exportación de mercancías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Máxima desagregación a 8 dígitos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2019 en la CAE, 1108 tipos de productos exportados a 4 dígitos y 6.266 a 8 dígitos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2019 en la CAE, 1169 tipos de productos importados a 4 dígitos y 6.991 a 8 dígitos</a:t>
            </a:r>
          </a:p>
          <a:p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Periodicidad de la recopilación de datos y su difusión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Aduanas recoge los datos de un mes hasta el 12 del mes siguiente y un mes después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EUSTAT publica los datos de la CAE el mismo día de la publicación de aduanas</a:t>
            </a:r>
            <a:endParaRPr lang="es-E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513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B7AFAF-2684-404B-A661-A17FCC346638}"/>
              </a:ext>
            </a:extLst>
          </p:cNvPr>
          <p:cNvSpPr txBox="1"/>
          <p:nvPr/>
        </p:nvSpPr>
        <p:spPr>
          <a:xfrm>
            <a:off x="3966169" y="800335"/>
            <a:ext cx="2469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rgbClr val="203864"/>
                </a:solidFill>
                <a:latin typeface="Arial Black" panose="020B0A04020102020204" pitchFamily="34" charset="0"/>
              </a:rPr>
              <a:t>2. </a:t>
            </a:r>
            <a:r>
              <a:rPr lang="es-ES" sz="1800" u="sng" dirty="0">
                <a:solidFill>
                  <a:srgbClr val="203864"/>
                </a:solidFill>
                <a:latin typeface="Arial Black" panose="020B0A04020102020204" pitchFamily="34" charset="0"/>
              </a:rPr>
              <a:t>Introducción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97A550-5D89-47DA-898D-91CCF87D5BB5}"/>
              </a:ext>
            </a:extLst>
          </p:cNvPr>
          <p:cNvSpPr txBox="1"/>
          <p:nvPr/>
        </p:nvSpPr>
        <p:spPr>
          <a:xfrm>
            <a:off x="421660" y="1382486"/>
            <a:ext cx="4483010" cy="4255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brutos 2019  (m.) = millones de €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Exportaciones: 25.396,9 m.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Bizkaia 	9.719,4 m.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Gipuzkoa 	8.529,7 m.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Álava 	7.147,9 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Importaciones: 20.121,5 m.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Bizkaia 	11.694,2 m.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Gipuzkoa 	4.243,8 m.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Álava 	4.183,4 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Comercial:  +5.275,5 m.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cobertura: 126,2%</a:t>
            </a:r>
          </a:p>
          <a:p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73BD63A-A451-422F-9FC6-3B734F9B0C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4142298"/>
              </p:ext>
            </p:extLst>
          </p:nvPr>
        </p:nvGraphicFramePr>
        <p:xfrm>
          <a:off x="5008419" y="1382486"/>
          <a:ext cx="6837218" cy="4505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7451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7962A39-FCFF-4D5F-ADD5-DB7FBAA7A18D}"/>
              </a:ext>
            </a:extLst>
          </p:cNvPr>
          <p:cNvSpPr txBox="1"/>
          <p:nvPr/>
        </p:nvSpPr>
        <p:spPr>
          <a:xfrm>
            <a:off x="676814" y="1339656"/>
            <a:ext cx="11442356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Efecto Estado de alarma (COVID-19) – Primer semestre del </a:t>
            </a:r>
            <a:r>
              <a:rPr lang="es-ES">
                <a:solidFill>
                  <a:srgbClr val="203864"/>
                </a:solidFill>
                <a:latin typeface="Arial Black" panose="020B0A04020102020204" pitchFamily="34" charset="0"/>
              </a:rPr>
              <a:t>año </a:t>
            </a:r>
            <a:r>
              <a:rPr lang="es-ES" smtClean="0">
                <a:solidFill>
                  <a:srgbClr val="203864"/>
                </a:solidFill>
                <a:latin typeface="Arial Black" panose="020B0A04020102020204" pitchFamily="34" charset="0"/>
              </a:rPr>
              <a:t>2020</a:t>
            </a:r>
            <a:endParaRPr lang="es-ES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endParaRPr lang="es-ES" sz="14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Exportaciones: (-22,9%) de 13.054,9 m. a 10.061,4 m.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acusado en Gipuzkoa (-26,2%)</a:t>
            </a:r>
          </a:p>
          <a:p>
            <a:pPr lvl="1">
              <a:lnSpc>
                <a:spcPct val="150000"/>
              </a:lnSpc>
            </a:pPr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s-ES" sz="17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Importaciones:  (-24,9%) de 10.427,1 m. a 7.834,2 m.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acusado en Bizkaia (-26,9%)</a:t>
            </a:r>
            <a:endParaRPr lang="es-E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15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28234" y="615126"/>
            <a:ext cx="10935532" cy="5339923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es-ES" u="sng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Los productos comercializados por la C.A.E.</a:t>
            </a:r>
          </a:p>
          <a:p>
            <a:endParaRPr lang="es-ES" u="sng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3.A. Exportaciones </a:t>
            </a:r>
          </a:p>
          <a:p>
            <a:endParaRPr lang="es-ES" sz="1600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productos (Partidas arancelarias) concentran el 43% del total</a:t>
            </a:r>
          </a:p>
          <a:p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Productos relacionados con la “Automoción” y el “Refino de petróleo”</a:t>
            </a:r>
          </a:p>
          <a:p>
            <a:pPr lvl="1"/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1º “Turismos de menos de 10 personas”</a:t>
            </a:r>
          </a:p>
          <a:p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2º “Partes y accesorios de vehículos automóviles”</a:t>
            </a:r>
          </a:p>
          <a:p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3º “Aceites refinados de petróleo”</a:t>
            </a:r>
          </a:p>
          <a:p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4º “Vehículos automóviles para el transporte de mercancías</a:t>
            </a:r>
          </a:p>
          <a:p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5º “Automotores para vías férreas y tranvías autopropulsados”</a:t>
            </a:r>
          </a:p>
          <a:p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6º “Neumáticos nuevos de caucho”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16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endParaRPr lang="es-ES" sz="16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lvl="2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Bizkaia concentra los productos 3º y 10º además de participar en el 2º, 6º y 9º</a:t>
            </a:r>
          </a:p>
          <a:p>
            <a:pPr lvl="2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Álava concentra los productos 1º y 4º además de participar en el 6º y 9º</a:t>
            </a:r>
          </a:p>
          <a:p>
            <a:pPr lvl="2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Gipuzkoa concentra los productos: 5º- 8º además de participar en el 2º </a:t>
            </a:r>
          </a:p>
          <a:p>
            <a:pPr lvl="0"/>
            <a:endParaRPr lang="es-ES" sz="16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9617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B101A19-8022-459B-805C-BB52D34D09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66070" y="987156"/>
            <a:ext cx="9989361" cy="48836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E8EFFA"/>
              </a:gs>
              <a:gs pos="9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50800" dir="5400000" algn="ctr" rotWithShape="0">
              <a:srgbClr val="9DC9F2"/>
            </a:outerShdw>
          </a:effectLst>
        </p:spPr>
      </p:pic>
    </p:spTree>
    <p:extLst>
      <p:ext uri="{BB962C8B-B14F-4D97-AF65-F5344CB8AC3E}">
        <p14:creationId xmlns:p14="http://schemas.microsoft.com/office/powerpoint/2010/main" val="1982931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C8BD453B-7C56-4086-9AE6-1552F7710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891" y="839590"/>
            <a:ext cx="8319386" cy="5178820"/>
          </a:xfrm>
          <a:prstGeom prst="rect">
            <a:avLst/>
          </a:prstGeom>
          <a:gradFill flip="none" rotWithShape="1">
            <a:gsLst>
              <a:gs pos="27084">
                <a:srgbClr val="FBE5D7"/>
              </a:gs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3894854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328DDFF-A553-4324-AC30-B325FDE9B224}"/>
              </a:ext>
            </a:extLst>
          </p:cNvPr>
          <p:cNvSpPr txBox="1"/>
          <p:nvPr/>
        </p:nvSpPr>
        <p:spPr>
          <a:xfrm>
            <a:off x="580768" y="2028617"/>
            <a:ext cx="11121081" cy="224676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Efecto Estado de alarma (COVID-19) – Seis primeros meses del año</a:t>
            </a:r>
          </a:p>
          <a:p>
            <a:pPr lvl="1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Las 10 partidas experimentan descensos pero sobre todo:</a:t>
            </a:r>
          </a:p>
          <a:p>
            <a:pPr lvl="0"/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“Automotores para vías férreas y tranvías autopropulsados” (-54,8%)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“Perfiles de hierro o acero sin alear” (-34,5%)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“Chapas y tiras de aluminio, de espesor superior a 2,2mm” (-34,3%)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“Partes y accesorios de vehículos automóviles” (-30,8%)</a:t>
            </a:r>
          </a:p>
        </p:txBody>
      </p:sp>
    </p:spTree>
    <p:extLst>
      <p:ext uri="{BB962C8B-B14F-4D97-AF65-F5344CB8AC3E}">
        <p14:creationId xmlns:p14="http://schemas.microsoft.com/office/powerpoint/2010/main" val="3593289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82540" y="831709"/>
            <a:ext cx="107634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s-ES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3.B. Importaciones</a:t>
            </a:r>
          </a:p>
          <a:p>
            <a:pPr lvl="0"/>
            <a:endParaRPr lang="es-ES" u="sng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productos (Partidas arancelarias) concentran el 42% del total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Productos relacionados fundamentalmente con los “Hidrocarburos líquidos o gaseosos” “Los metales y sus manufacturas” y la “Automoción”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“Aceites crudos de petróleo de mineral bituminoso”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 “Gas de petróleo y demás hidrocarburo gaseosos”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 “Partes y accesorios de vehículos automóviles”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 “Aceites refinados de petróleo”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5º “Motores de émbolo, diésel o </a:t>
            </a:r>
            <a:r>
              <a:rPr lang="es-ES" dirty="0" err="1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semi-diesel</a:t>
            </a: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6º “Productos planos laminados en caliente, de hierro o acero sin alear de anchura superior a 599mm”</a:t>
            </a:r>
          </a:p>
          <a:p>
            <a:pPr lvl="0"/>
            <a:endParaRPr lang="es-ES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endParaRPr lang="es-E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26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E12EF4-4049-4174-9B9D-AC6765145E3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1797" y="971929"/>
            <a:ext cx="10194121" cy="491414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E8EFFA"/>
              </a:gs>
              <a:gs pos="9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50800" dir="5400000" algn="ctr" rotWithShape="0">
              <a:srgbClr val="9DC9F2"/>
            </a:outerShdw>
            <a:reflection stA="45000" endPos="4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96829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76678" y="1321724"/>
            <a:ext cx="11385808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just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Bizkaia concentra casi en exclusiva 7 de las diez partidas sobre todo la 1ª, 2ª y 4ª además de compartir la 7ª Álava concentra las partidas 3ª y 5º además de compartir la 7ª</a:t>
            </a:r>
          </a:p>
          <a:p>
            <a:pPr lvl="0" algn="just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Gipuzkoa participa en la 7ª y algo en la 3ª.</a:t>
            </a:r>
          </a:p>
          <a:p>
            <a:pPr lvl="0"/>
            <a:endParaRPr lang="es-ES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Efecto Estado de alarma (COVID-19) – Seis primeros meses del año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10 principales partidas arancelarias 9 presentan tasa de crecimiento negativas, sobre todo: </a:t>
            </a:r>
          </a:p>
          <a:p>
            <a:pPr lvl="0"/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“Gas de petróleo y demás hidrocarburo gaseosos” (-61,2%).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“Aceites refinados de petróleo” (-39,7%).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“Aceites crudos de petróleo de mineral bituminoso”(-36,9%).</a:t>
            </a:r>
          </a:p>
          <a:p>
            <a:pPr lvl="1"/>
            <a:endParaRPr lang="es-ES" sz="17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dirty="0">
              <a:solidFill>
                <a:srgbClr val="203864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81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71041" y="874454"/>
            <a:ext cx="1017315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lphaUcPeriod"/>
            </a:pPr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Exportaciones</a:t>
            </a:r>
          </a:p>
          <a:p>
            <a:pPr lvl="2"/>
            <a:endParaRPr lang="es-ES" sz="14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países de destino</a:t>
            </a:r>
          </a:p>
          <a:p>
            <a:pPr lvl="1"/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Francia		3.916,8 m. en 2019	(15,4%)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2º Alemania		3.840,0 m.		(15,1%)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3º Reino Unido		2.324,5 m.		(9,2%)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4º Estados Unidos	1.789,2 m.		(7,0%)   </a:t>
            </a:r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papel de la Unión Europea</a:t>
            </a:r>
          </a:p>
          <a:p>
            <a:pPr lvl="1"/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actual UE27 concentra el 59,1% del total exportado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La anterior UE28 concentraría el 68,3% del total (2019)          </a:t>
            </a:r>
          </a:p>
          <a:p>
            <a:pPr lvl="1"/>
            <a:endParaRPr lang="es-ES" sz="1400" u="sng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 startAt="2"/>
            </a:pPr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Importaciones</a:t>
            </a:r>
          </a:p>
          <a:p>
            <a:pPr lvl="1"/>
            <a:endParaRPr lang="es-ES" sz="1400" u="sng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países de origen</a:t>
            </a:r>
          </a:p>
          <a:p>
            <a:pPr lvl="1"/>
            <a:r>
              <a:rPr lang="es-ES" sz="17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Alemania		3.012,6 m. en 2019	(15,0%)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2º Francia		1.769,8 m.		(8,8%)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3º China		1.336,4 m.		(6,6%)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4º Rusia		1.143,0 m.		(5,7%)   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papel de la Unión Europea</a:t>
            </a:r>
            <a:endParaRPr lang="es-ES" sz="1400" b="1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La actual UE27 concentra el 49,4% del total exportado</a:t>
            </a:r>
          </a:p>
          <a:p>
            <a:pPr lvl="1"/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La anterior UE28 concentraría el 52,5% del total (2019)</a:t>
            </a:r>
            <a:endParaRPr lang="es-ES" sz="1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6707CF4-E4CA-4322-8D5D-6B9BF25F79F8}"/>
              </a:ext>
            </a:extLst>
          </p:cNvPr>
          <p:cNvSpPr txBox="1"/>
          <p:nvPr/>
        </p:nvSpPr>
        <p:spPr>
          <a:xfrm>
            <a:off x="571041" y="412789"/>
            <a:ext cx="8008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800" u="sng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Los países origen/destino del comercio exterior</a:t>
            </a:r>
          </a:p>
        </p:txBody>
      </p:sp>
    </p:spTree>
    <p:extLst>
      <p:ext uri="{BB962C8B-B14F-4D97-AF65-F5344CB8AC3E}">
        <p14:creationId xmlns:p14="http://schemas.microsoft.com/office/powerpoint/2010/main" val="77011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536981" y="2087463"/>
            <a:ext cx="64984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lphaUcPeriod" startAt="2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</a:rPr>
              <a:t> </a:t>
            </a: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Importaciones</a:t>
            </a:r>
          </a:p>
          <a:p>
            <a:pPr lvl="0"/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</a:t>
            </a:r>
          </a:p>
          <a:p>
            <a:pPr lvl="1"/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en euros: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Marítimo 49,9%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Carretera 45,9%</a:t>
            </a:r>
          </a:p>
          <a:p>
            <a:pPr lvl="1"/>
            <a:endParaRPr lang="es-ES" sz="20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en toneladas: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Marítimo 79,3%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Carretera 19,0%</a:t>
            </a:r>
          </a:p>
          <a:p>
            <a:pPr lvl="1"/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lvl="0"/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1E7593-1F2E-4B93-9A36-B16D22C6612F}"/>
              </a:ext>
            </a:extLst>
          </p:cNvPr>
          <p:cNvSpPr txBox="1"/>
          <p:nvPr/>
        </p:nvSpPr>
        <p:spPr>
          <a:xfrm>
            <a:off x="979647" y="2087463"/>
            <a:ext cx="45573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lphaUcPeriod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Exportaciones</a:t>
            </a:r>
          </a:p>
          <a:p>
            <a:pPr lvl="0"/>
            <a:endParaRPr lang="es-ES" sz="2000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en euros: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Carretera 60,6%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Marítimo 35,4%</a:t>
            </a:r>
          </a:p>
          <a:p>
            <a:pPr lvl="0"/>
            <a:endParaRPr lang="es-ES" sz="2000" dirty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en toneladas: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Marítimo  54,8%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Carretera  44,6%</a:t>
            </a:r>
          </a:p>
          <a:p>
            <a:pPr lvl="0"/>
            <a:endParaRPr lang="es-ES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lvl="0"/>
            <a:endParaRPr lang="es-ES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endParaRPr lang="es-ES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</a:t>
            </a:r>
          </a:p>
          <a:p>
            <a:pPr lvl="0"/>
            <a:r>
              <a:rPr lang="es-ES" u="sng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                </a:t>
            </a:r>
          </a:p>
          <a:p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</a:rPr>
              <a:t>   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0FD6AB-6680-4291-A32C-A6BAD95E76DB}"/>
              </a:ext>
            </a:extLst>
          </p:cNvPr>
          <p:cNvSpPr txBox="1"/>
          <p:nvPr/>
        </p:nvSpPr>
        <p:spPr>
          <a:xfrm>
            <a:off x="979647" y="677109"/>
            <a:ext cx="7634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u="sng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</a:t>
            </a:r>
            <a:r>
              <a:rPr lang="es-ES" sz="2000" u="sng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Modo de transporte utilizado en las transacciones</a:t>
            </a:r>
            <a:endParaRPr lang="es-ES" u="sng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161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86C83FB-B82F-454C-ACB5-DA683093B079}"/>
              </a:ext>
            </a:extLst>
          </p:cNvPr>
          <p:cNvSpPr txBox="1"/>
          <p:nvPr/>
        </p:nvSpPr>
        <p:spPr>
          <a:xfrm>
            <a:off x="410861" y="426020"/>
            <a:ext cx="113702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s-ES" sz="18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lvl="0"/>
            <a:r>
              <a:rPr lang="es-ES" sz="2000" u="sng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6. El comercio exterior respecto a otras C.C. Autónomas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A6F0E89-8A0B-4D08-BC15-635CAB38BDE4}"/>
              </a:ext>
            </a:extLst>
          </p:cNvPr>
          <p:cNvSpPr txBox="1"/>
          <p:nvPr/>
        </p:nvSpPr>
        <p:spPr>
          <a:xfrm>
            <a:off x="510441" y="1490409"/>
            <a:ext cx="481856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Exportaciones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s-ES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Cataluña		73.853,6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Andalucía		31.738,2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Madrid		31.179,0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Valencia		31.160,2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C.A.E.		</a:t>
            </a: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25.388,9 m.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CAA02D4-4D32-413F-B1A5-F401B122545C}"/>
              </a:ext>
            </a:extLst>
          </p:cNvPr>
          <p:cNvSpPr txBox="1"/>
          <p:nvPr/>
        </p:nvSpPr>
        <p:spPr>
          <a:xfrm>
            <a:off x="6226634" y="1490409"/>
            <a:ext cx="49461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UcPeriod" startAt="2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Importaciones </a:t>
            </a:r>
          </a:p>
          <a:p>
            <a:pPr lvl="0"/>
            <a:endParaRPr lang="es-ES" b="1" u="sng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Cataluña		92.419,4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Madrid		64.411,6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Andalucía		30.553,2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Valencia		28.420,7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C.A.E.		</a:t>
            </a: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20.116,8 m.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FBCBC45-4DFA-4446-84B1-2B18E9407273}"/>
              </a:ext>
            </a:extLst>
          </p:cNvPr>
          <p:cNvSpPr txBox="1"/>
          <p:nvPr/>
        </p:nvSpPr>
        <p:spPr>
          <a:xfrm>
            <a:off x="3564112" y="3890934"/>
            <a:ext cx="532504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UcPeriod" startAt="3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Balance comercial</a:t>
            </a:r>
            <a:r>
              <a:rPr lang="es-ES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endParaRPr lang="es-ES" u="sng" dirty="0">
              <a:solidFill>
                <a:srgbClr val="203864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C.A.E		</a:t>
            </a: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5.272,1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Navarra		4.679,0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Valencia		2.739,5 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Galicia		2.382,6m.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Castilla-León	2.326,7 m.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5366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BA8BB1-0F65-4064-970D-81AE4167713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05800" y="2127564"/>
            <a:ext cx="3400425" cy="2336800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</a:rPr>
              <a:t>Exportaciones</a:t>
            </a:r>
          </a:p>
          <a:p>
            <a:pPr marL="0" lvl="0" indent="0">
              <a:buNone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 de euros</a:t>
            </a:r>
            <a:endParaRPr lang="es-ES" sz="14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Navarra	15.510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C.A.E.	</a:t>
            </a: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11.499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Cataluña	10.273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Galicia	8.222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Murcia	7.069</a:t>
            </a: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B6BF1B-2C80-4C91-8362-2AB4C3BC1F4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201200" y="2163762"/>
            <a:ext cx="3844925" cy="2530475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</a:rPr>
              <a:t>Importaciones</a:t>
            </a:r>
          </a:p>
          <a:p>
            <a:pPr marL="0" lvl="0" indent="0">
              <a:buNone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 de euros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Cataluña	2.041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Madrid	9.666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C.A.E.	</a:t>
            </a: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9.111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Aragón	8.727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Navarra	8.358</a:t>
            </a:r>
          </a:p>
          <a:p>
            <a:endParaRPr lang="es-E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6E956FB3-B5F3-492F-8FD7-7AC8AA5C9F27}"/>
              </a:ext>
            </a:extLst>
          </p:cNvPr>
          <p:cNvSpPr txBox="1">
            <a:spLocks/>
          </p:cNvSpPr>
          <p:nvPr/>
        </p:nvSpPr>
        <p:spPr>
          <a:xfrm>
            <a:off x="8046125" y="2126780"/>
            <a:ext cx="3740075" cy="2337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</a:rPr>
              <a:t>Balance comercial</a:t>
            </a:r>
          </a:p>
          <a:p>
            <a:pPr marL="0" lvl="0" indent="0">
              <a:buNone/>
            </a:pPr>
            <a:r>
              <a:rPr lang="es-ES" sz="14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 de euros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Navarra		7.152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C.A.E.		</a:t>
            </a: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2.387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Aragón		1.484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Rioja		1.460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Castilla –León	969</a:t>
            </a: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14EE58F-5B68-4E8C-A206-768376F8EF6B}"/>
              </a:ext>
            </a:extLst>
          </p:cNvPr>
          <p:cNvSpPr txBox="1"/>
          <p:nvPr/>
        </p:nvSpPr>
        <p:spPr>
          <a:xfrm>
            <a:off x="488767" y="1015737"/>
            <a:ext cx="94273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 startAt="4"/>
            </a:pPr>
            <a:r>
              <a:rPr lang="es-ES" sz="2000" dirty="0">
                <a:solidFill>
                  <a:srgbClr val="2038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Indicador per cápita del Comercio Exterior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992411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9A06C4C-32AC-4A21-876B-18B66F8F191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3476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96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algn="ctr"/>
            <a:endParaRPr lang="es-ES" sz="9600" dirty="0">
              <a:solidFill>
                <a:srgbClr val="203864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ES" sz="9600" dirty="0">
                <a:solidFill>
                  <a:srgbClr val="203864"/>
                </a:solidFill>
                <a:latin typeface="Arial Black" panose="020B0A0402010202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7668734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6C18C0AE4883442AFF2B0EBD23B016F" ma:contentTypeVersion="11" ma:contentTypeDescription="Crear nuevo documento." ma:contentTypeScope="" ma:versionID="96480589786e79b2a1c343afccbfdc1f">
  <xsd:schema xmlns:xsd="http://www.w3.org/2001/XMLSchema" xmlns:xs="http://www.w3.org/2001/XMLSchema" xmlns:p="http://schemas.microsoft.com/office/2006/metadata/properties" xmlns:ns2="100d237f-dbdb-4b06-af8e-32070bcf998c" xmlns:ns3="a0eed0c6-a2f9-4b40-929b-2662350a63c6" targetNamespace="http://schemas.microsoft.com/office/2006/metadata/properties" ma:root="true" ma:fieldsID="d85ab6e32efb15b7a41041aa699f6d17" ns2:_="" ns3:_="">
    <xsd:import namespace="100d237f-dbdb-4b06-af8e-32070bcf998c"/>
    <xsd:import namespace="a0eed0c6-a2f9-4b40-929b-2662350a63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d237f-dbdb-4b06-af8e-32070bcf9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ed0c6-a2f9-4b40-929b-2662350a63c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F54279-9503-4674-8399-9AEFEDB02CF5}"/>
</file>

<file path=customXml/itemProps2.xml><?xml version="1.0" encoding="utf-8"?>
<ds:datastoreItem xmlns:ds="http://schemas.openxmlformats.org/officeDocument/2006/customXml" ds:itemID="{4256BA3D-F814-4088-8BD5-37068A39E713}"/>
</file>

<file path=customXml/itemProps3.xml><?xml version="1.0" encoding="utf-8"?>
<ds:datastoreItem xmlns:ds="http://schemas.openxmlformats.org/officeDocument/2006/customXml" ds:itemID="{4EDC7AAD-4715-4CD1-9FD2-03D40C9E749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1405</Words>
  <Application>Microsoft Office PowerPoint</Application>
  <PresentationFormat>Panorámica</PresentationFormat>
  <Paragraphs>233</Paragraphs>
  <Slides>18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2020-10-18T09:03:49Z</dcterms:created>
  <dcterms:modified xsi:type="dcterms:W3CDTF">2020-10-19T11:49:24Z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0x010100D6C18C0AE4883442AFF2B0EBD23B016F</vt:lpwstr>
  </property>
</Properties>
</file>